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20"/>
  </p:notesMasterIdLst>
  <p:handoutMasterIdLst>
    <p:handoutMasterId r:id="rId21"/>
  </p:handoutMasterIdLst>
  <p:sldIdLst>
    <p:sldId id="836" r:id="rId2"/>
    <p:sldId id="843" r:id="rId3"/>
    <p:sldId id="838" r:id="rId4"/>
    <p:sldId id="785" r:id="rId5"/>
    <p:sldId id="680" r:id="rId6"/>
    <p:sldId id="839" r:id="rId7"/>
    <p:sldId id="840" r:id="rId8"/>
    <p:sldId id="841" r:id="rId9"/>
    <p:sldId id="834" r:id="rId10"/>
    <p:sldId id="845" r:id="rId11"/>
    <p:sldId id="848" r:id="rId12"/>
    <p:sldId id="850" r:id="rId13"/>
    <p:sldId id="849" r:id="rId14"/>
    <p:sldId id="827" r:id="rId15"/>
    <p:sldId id="851" r:id="rId16"/>
    <p:sldId id="853" r:id="rId17"/>
    <p:sldId id="831" r:id="rId18"/>
    <p:sldId id="846" r:id="rId19"/>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F3F3F5"/>
    <a:srgbClr val="13558F"/>
    <a:srgbClr val="145482"/>
    <a:srgbClr val="28659C"/>
    <a:srgbClr val="066A9C"/>
    <a:srgbClr val="646190"/>
    <a:srgbClr val="29659B"/>
    <a:srgbClr val="0D88BF"/>
    <a:srgbClr val="1C6C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35" autoAdjust="0"/>
    <p:restoredTop sz="96301" autoAdjust="0"/>
  </p:normalViewPr>
  <p:slideViewPr>
    <p:cSldViewPr>
      <p:cViewPr varScale="1">
        <p:scale>
          <a:sx n="90" d="100"/>
          <a:sy n="90" d="100"/>
        </p:scale>
        <p:origin x="1188" y="108"/>
      </p:cViewPr>
      <p:guideLst>
        <p:guide orient="horz" pos="2160"/>
        <p:guide pos="2880"/>
      </p:guideLst>
    </p:cSldViewPr>
  </p:slideViewPr>
  <p:outlineViewPr>
    <p:cViewPr>
      <p:scale>
        <a:sx n="33" d="100"/>
        <a:sy n="33" d="100"/>
      </p:scale>
      <p:origin x="0" y="11616"/>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113" d="100"/>
          <a:sy n="113" d="100"/>
        </p:scale>
        <p:origin x="1566" y="84"/>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0F34B-23F0-46A6-91BF-0144E93005E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A0EA8EC-02BF-4BB7-8146-BA77CD54C2F0}">
      <dgm:prSet/>
      <dgm:spPr>
        <a:noFill/>
      </dgm:spPr>
      <dgm:t>
        <a:bodyPr/>
        <a:lstStyle/>
        <a:p>
          <a:pPr>
            <a:buNone/>
          </a:pPr>
          <a:r>
            <a:rPr lang="en-US" b="1" dirty="0">
              <a:latin typeface="Calibri Light" panose="020F0302020204030204" pitchFamily="34" charset="0"/>
              <a:cs typeface="Calibri Light" panose="020F0302020204030204" pitchFamily="34" charset="0"/>
            </a:rPr>
            <a:t>TYPES OF BREACHES:</a:t>
          </a:r>
          <a:endParaRPr lang="en-US" dirty="0">
            <a:latin typeface="Calibri Light" panose="020F0302020204030204" pitchFamily="34" charset="0"/>
            <a:cs typeface="Calibri Light" panose="020F0302020204030204" pitchFamily="34" charset="0"/>
          </a:endParaRPr>
        </a:p>
      </dgm:t>
    </dgm:pt>
    <dgm:pt modelId="{D3733BDF-C444-4C30-8765-2EB97621E342}" type="parTrans" cxnId="{454DC5B6-5B90-4AA9-9375-4993F495700C}">
      <dgm:prSet/>
      <dgm:spPr/>
      <dgm:t>
        <a:bodyPr/>
        <a:lstStyle/>
        <a:p>
          <a:endParaRPr lang="en-US"/>
        </a:p>
      </dgm:t>
    </dgm:pt>
    <dgm:pt modelId="{6EAC122B-A41A-47DD-A6A3-00DC807EA305}" type="sibTrans" cxnId="{454DC5B6-5B90-4AA9-9375-4993F495700C}">
      <dgm:prSet/>
      <dgm:spPr/>
      <dgm:t>
        <a:bodyPr/>
        <a:lstStyle/>
        <a:p>
          <a:endParaRPr lang="en-US"/>
        </a:p>
      </dgm:t>
    </dgm:pt>
    <dgm:pt modelId="{41A79185-11B4-4C1A-9E1A-49B9B586EBB9}">
      <dgm:prSet/>
      <dgm:spPr>
        <a:noFill/>
      </dgm:spPr>
      <dgm:t>
        <a:bodyPr/>
        <a:lstStyle/>
        <a:p>
          <a:pPr>
            <a:buClr>
              <a:srgbClr val="C00000"/>
            </a:buClr>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Employees &amp; Social Media</a:t>
          </a:r>
        </a:p>
      </dgm:t>
    </dgm:pt>
    <dgm:pt modelId="{FDC75C34-1E3F-481F-B6B9-F67FC3AC19D5}" type="parTrans" cxnId="{7D180D42-4EB6-47A6-B71E-FA1B0FC55231}">
      <dgm:prSet/>
      <dgm:spPr/>
      <dgm:t>
        <a:bodyPr/>
        <a:lstStyle/>
        <a:p>
          <a:endParaRPr lang="en-US"/>
        </a:p>
      </dgm:t>
    </dgm:pt>
    <dgm:pt modelId="{42385D28-9E69-4766-B4C0-C4CE4B81EE0C}" type="sibTrans" cxnId="{7D180D42-4EB6-47A6-B71E-FA1B0FC55231}">
      <dgm:prSet/>
      <dgm:spPr/>
      <dgm:t>
        <a:bodyPr/>
        <a:lstStyle/>
        <a:p>
          <a:endParaRPr lang="en-US"/>
        </a:p>
      </dgm:t>
    </dgm:pt>
    <dgm:pt modelId="{BCC742BD-8C00-488A-A0D0-7EAE1061E490}">
      <dgm:prSet/>
      <dgm:spPr>
        <a:noFill/>
      </dgm:spPr>
      <dgm:t>
        <a:bodyPr/>
        <a:lstStyle/>
        <a:p>
          <a:pPr>
            <a:buClr>
              <a:srgbClr val="C00000"/>
            </a:buClr>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Employee carelessness/negligence</a:t>
          </a:r>
        </a:p>
      </dgm:t>
    </dgm:pt>
    <dgm:pt modelId="{9740B41E-9231-48CB-947B-B5B69B0F9D88}" type="parTrans" cxnId="{20705FF4-DE84-46EA-ABF3-D73E98A28E89}">
      <dgm:prSet/>
      <dgm:spPr/>
      <dgm:t>
        <a:bodyPr/>
        <a:lstStyle/>
        <a:p>
          <a:endParaRPr lang="en-US"/>
        </a:p>
      </dgm:t>
    </dgm:pt>
    <dgm:pt modelId="{9342E10E-8E33-45F7-A3A8-330F7092525E}" type="sibTrans" cxnId="{20705FF4-DE84-46EA-ABF3-D73E98A28E89}">
      <dgm:prSet/>
      <dgm:spPr/>
      <dgm:t>
        <a:bodyPr/>
        <a:lstStyle/>
        <a:p>
          <a:endParaRPr lang="en-US"/>
        </a:p>
      </dgm:t>
    </dgm:pt>
    <dgm:pt modelId="{3F6C4EE1-BBC4-4A2C-A6BB-3DD5C50C1D44}">
      <dgm:prSet/>
      <dgm:spPr>
        <a:noFill/>
      </dgm:spPr>
      <dgm:t>
        <a:bodyPr/>
        <a:lstStyle/>
        <a:p>
          <a:pPr>
            <a:buClr>
              <a:srgbClr val="C00000"/>
            </a:buClr>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Ransomware (i.e. </a:t>
          </a:r>
          <a:r>
            <a:rPr lang="en-US" dirty="0" err="1">
              <a:latin typeface="Calibri Light" panose="020F0302020204030204" pitchFamily="34" charset="0"/>
              <a:cs typeface="Calibri Light" panose="020F0302020204030204" pitchFamily="34" charset="0"/>
            </a:rPr>
            <a:t>CryptoLocker</a:t>
          </a:r>
          <a:r>
            <a:rPr lang="en-US" dirty="0">
              <a:latin typeface="Calibri Light" panose="020F0302020204030204" pitchFamily="34" charset="0"/>
              <a:cs typeface="Calibri Light" panose="020F0302020204030204" pitchFamily="34" charset="0"/>
            </a:rPr>
            <a:t>, etc.)</a:t>
          </a:r>
        </a:p>
      </dgm:t>
    </dgm:pt>
    <dgm:pt modelId="{4235CA93-A241-477C-BC1E-82CE6DFCBCA0}" type="parTrans" cxnId="{86E83B73-2EE9-4FD1-90F2-96034460BCFC}">
      <dgm:prSet/>
      <dgm:spPr/>
      <dgm:t>
        <a:bodyPr/>
        <a:lstStyle/>
        <a:p>
          <a:endParaRPr lang="en-US"/>
        </a:p>
      </dgm:t>
    </dgm:pt>
    <dgm:pt modelId="{8339FCBD-6DC3-4A1F-9437-4A88B61FAA23}" type="sibTrans" cxnId="{86E83B73-2EE9-4FD1-90F2-96034460BCFC}">
      <dgm:prSet/>
      <dgm:spPr/>
      <dgm:t>
        <a:bodyPr/>
        <a:lstStyle/>
        <a:p>
          <a:endParaRPr lang="en-US"/>
        </a:p>
      </dgm:t>
    </dgm:pt>
    <dgm:pt modelId="{FF490624-D762-4714-9DEF-AB5789C3E58F}">
      <dgm:prSet/>
      <dgm:spPr>
        <a:noFill/>
      </dgm:spPr>
      <dgm:t>
        <a:bodyPr/>
        <a:lstStyle/>
        <a:p>
          <a:pPr>
            <a:buClr>
              <a:srgbClr val="C00000"/>
            </a:buClr>
            <a:buFont typeface="Wingdings" panose="05000000000000000000" pitchFamily="2" charset="2"/>
            <a:buChar char="§"/>
          </a:pPr>
          <a:r>
            <a:rPr lang="en-US">
              <a:latin typeface="Calibri Light" panose="020F0302020204030204" pitchFamily="34" charset="0"/>
              <a:cs typeface="Calibri Light" panose="020F0302020204030204" pitchFamily="34" charset="0"/>
            </a:rPr>
            <a:t>Rogue employees</a:t>
          </a:r>
        </a:p>
      </dgm:t>
    </dgm:pt>
    <dgm:pt modelId="{50FD04BD-4A9B-4D8B-8319-D344917F5A11}" type="parTrans" cxnId="{AA91A5E5-844A-4354-8235-0CA62A254E4D}">
      <dgm:prSet/>
      <dgm:spPr/>
      <dgm:t>
        <a:bodyPr/>
        <a:lstStyle/>
        <a:p>
          <a:endParaRPr lang="en-US"/>
        </a:p>
      </dgm:t>
    </dgm:pt>
    <dgm:pt modelId="{A55DDDA5-003A-4D3C-8C32-8102321B5DFB}" type="sibTrans" cxnId="{AA91A5E5-844A-4354-8235-0CA62A254E4D}">
      <dgm:prSet/>
      <dgm:spPr/>
      <dgm:t>
        <a:bodyPr/>
        <a:lstStyle/>
        <a:p>
          <a:endParaRPr lang="en-US"/>
        </a:p>
      </dgm:t>
    </dgm:pt>
    <dgm:pt modelId="{CC6C086A-3EC3-49A0-96D2-A4473DE124E1}">
      <dgm:prSet/>
      <dgm:spPr>
        <a:noFill/>
      </dgm:spPr>
      <dgm:t>
        <a:bodyPr/>
        <a:lstStyle/>
        <a:p>
          <a:pPr>
            <a:buClr>
              <a:srgbClr val="C00000"/>
            </a:buClr>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Phishing Schemes</a:t>
          </a:r>
        </a:p>
      </dgm:t>
    </dgm:pt>
    <dgm:pt modelId="{E4675238-FFAA-4CB8-B0AA-926A4E8390EF}" type="parTrans" cxnId="{AA0EF41C-D98C-426F-BB79-EA42585B3F88}">
      <dgm:prSet/>
      <dgm:spPr/>
      <dgm:t>
        <a:bodyPr/>
        <a:lstStyle/>
        <a:p>
          <a:endParaRPr lang="en-US"/>
        </a:p>
      </dgm:t>
    </dgm:pt>
    <dgm:pt modelId="{3E2AFBBB-CB46-4A78-8E58-2E2313248D63}" type="sibTrans" cxnId="{AA0EF41C-D98C-426F-BB79-EA42585B3F88}">
      <dgm:prSet/>
      <dgm:spPr/>
      <dgm:t>
        <a:bodyPr/>
        <a:lstStyle/>
        <a:p>
          <a:endParaRPr lang="en-US"/>
        </a:p>
      </dgm:t>
    </dgm:pt>
    <dgm:pt modelId="{9044600F-19EB-428B-9635-C0CB5446ACE9}">
      <dgm:prSet/>
      <dgm:spPr>
        <a:noFill/>
      </dgm:spPr>
      <dgm:t>
        <a:bodyPr/>
        <a:lstStyle/>
        <a:p>
          <a:pPr>
            <a:buClr>
              <a:srgbClr val="C00000"/>
            </a:buClr>
            <a:buFont typeface="Wingdings" panose="05000000000000000000" pitchFamily="2" charset="2"/>
            <a:buChar char="§"/>
          </a:pPr>
          <a:r>
            <a:rPr lang="en-US" dirty="0">
              <a:latin typeface="Calibri Light" panose="020F0302020204030204" pitchFamily="34" charset="0"/>
              <a:cs typeface="Calibri Light" panose="020F0302020204030204" pitchFamily="34" charset="0"/>
            </a:rPr>
            <a:t>Lost/stolen devices</a:t>
          </a:r>
        </a:p>
      </dgm:t>
    </dgm:pt>
    <dgm:pt modelId="{F1D93FFC-18AD-4923-8B8E-88C10039FBC5}" type="parTrans" cxnId="{19ADC0A3-3602-4DB8-9383-910F7C17DAC5}">
      <dgm:prSet/>
      <dgm:spPr/>
      <dgm:t>
        <a:bodyPr/>
        <a:lstStyle/>
        <a:p>
          <a:endParaRPr lang="en-US"/>
        </a:p>
      </dgm:t>
    </dgm:pt>
    <dgm:pt modelId="{883D15CD-A983-41B6-BDA7-0F00069ED2B5}" type="sibTrans" cxnId="{19ADC0A3-3602-4DB8-9383-910F7C17DAC5}">
      <dgm:prSet/>
      <dgm:spPr/>
      <dgm:t>
        <a:bodyPr/>
        <a:lstStyle/>
        <a:p>
          <a:endParaRPr lang="en-US"/>
        </a:p>
      </dgm:t>
    </dgm:pt>
    <dgm:pt modelId="{CE6E7A89-2A08-417B-9BDB-7432D8A67EB7}" type="pres">
      <dgm:prSet presAssocID="{FBA0F34B-23F0-46A6-91BF-0144E93005EA}" presName="cycle" presStyleCnt="0">
        <dgm:presLayoutVars>
          <dgm:dir/>
          <dgm:resizeHandles val="exact"/>
        </dgm:presLayoutVars>
      </dgm:prSet>
      <dgm:spPr/>
    </dgm:pt>
    <dgm:pt modelId="{149C1F24-C576-47B7-B695-F88F5F91AC4F}" type="pres">
      <dgm:prSet presAssocID="{BA0EA8EC-02BF-4BB7-8146-BA77CD54C2F0}" presName="node" presStyleLbl="node1" presStyleIdx="0" presStyleCnt="1" custRadScaleRad="100250" custRadScaleInc="-69">
        <dgm:presLayoutVars>
          <dgm:bulletEnabled val="1"/>
        </dgm:presLayoutVars>
      </dgm:prSet>
      <dgm:spPr/>
    </dgm:pt>
  </dgm:ptLst>
  <dgm:cxnLst>
    <dgm:cxn modelId="{AA0EF41C-D98C-426F-BB79-EA42585B3F88}" srcId="{BA0EA8EC-02BF-4BB7-8146-BA77CD54C2F0}" destId="{CC6C086A-3EC3-49A0-96D2-A4473DE124E1}" srcOrd="4" destOrd="0" parTransId="{E4675238-FFAA-4CB8-B0AA-926A4E8390EF}" sibTransId="{3E2AFBBB-CB46-4A78-8E58-2E2313248D63}"/>
    <dgm:cxn modelId="{7D180D42-4EB6-47A6-B71E-FA1B0FC55231}" srcId="{BA0EA8EC-02BF-4BB7-8146-BA77CD54C2F0}" destId="{41A79185-11B4-4C1A-9E1A-49B9B586EBB9}" srcOrd="0" destOrd="0" parTransId="{FDC75C34-1E3F-481F-B6B9-F67FC3AC19D5}" sibTransId="{42385D28-9E69-4766-B4C0-C4CE4B81EE0C}"/>
    <dgm:cxn modelId="{86E83B73-2EE9-4FD1-90F2-96034460BCFC}" srcId="{BA0EA8EC-02BF-4BB7-8146-BA77CD54C2F0}" destId="{3F6C4EE1-BBC4-4A2C-A6BB-3DD5C50C1D44}" srcOrd="2" destOrd="0" parTransId="{4235CA93-A241-477C-BC1E-82CE6DFCBCA0}" sibTransId="{8339FCBD-6DC3-4A1F-9437-4A88B61FAA23}"/>
    <dgm:cxn modelId="{73661159-C2E1-4D87-BD30-08BC52A96790}" type="presOf" srcId="{CC6C086A-3EC3-49A0-96D2-A4473DE124E1}" destId="{149C1F24-C576-47B7-B695-F88F5F91AC4F}" srcOrd="0" destOrd="5" presId="urn:microsoft.com/office/officeart/2005/8/layout/cycle2"/>
    <dgm:cxn modelId="{3B401F79-B6BE-4AC8-B621-F8CDA2D12D4B}" type="presOf" srcId="{BCC742BD-8C00-488A-A0D0-7EAE1061E490}" destId="{149C1F24-C576-47B7-B695-F88F5F91AC4F}" srcOrd="0" destOrd="2" presId="urn:microsoft.com/office/officeart/2005/8/layout/cycle2"/>
    <dgm:cxn modelId="{AC6AE390-0E1B-48FC-AD12-601570795DCF}" type="presOf" srcId="{FBA0F34B-23F0-46A6-91BF-0144E93005EA}" destId="{CE6E7A89-2A08-417B-9BDB-7432D8A67EB7}" srcOrd="0" destOrd="0" presId="urn:microsoft.com/office/officeart/2005/8/layout/cycle2"/>
    <dgm:cxn modelId="{0E449B99-F4C9-4791-B9BF-6140B753AC06}" type="presOf" srcId="{FF490624-D762-4714-9DEF-AB5789C3E58F}" destId="{149C1F24-C576-47B7-B695-F88F5F91AC4F}" srcOrd="0" destOrd="4" presId="urn:microsoft.com/office/officeart/2005/8/layout/cycle2"/>
    <dgm:cxn modelId="{19ADC0A3-3602-4DB8-9383-910F7C17DAC5}" srcId="{BA0EA8EC-02BF-4BB7-8146-BA77CD54C2F0}" destId="{9044600F-19EB-428B-9635-C0CB5446ACE9}" srcOrd="5" destOrd="0" parTransId="{F1D93FFC-18AD-4923-8B8E-88C10039FBC5}" sibTransId="{883D15CD-A983-41B6-BDA7-0F00069ED2B5}"/>
    <dgm:cxn modelId="{01C5F7AA-9C21-44D5-86CC-BD44E12D5652}" type="presOf" srcId="{3F6C4EE1-BBC4-4A2C-A6BB-3DD5C50C1D44}" destId="{149C1F24-C576-47B7-B695-F88F5F91AC4F}" srcOrd="0" destOrd="3" presId="urn:microsoft.com/office/officeart/2005/8/layout/cycle2"/>
    <dgm:cxn modelId="{921792AF-F8F1-4668-AF11-484AC4939027}" type="presOf" srcId="{9044600F-19EB-428B-9635-C0CB5446ACE9}" destId="{149C1F24-C576-47B7-B695-F88F5F91AC4F}" srcOrd="0" destOrd="6" presId="urn:microsoft.com/office/officeart/2005/8/layout/cycle2"/>
    <dgm:cxn modelId="{454DC5B6-5B90-4AA9-9375-4993F495700C}" srcId="{FBA0F34B-23F0-46A6-91BF-0144E93005EA}" destId="{BA0EA8EC-02BF-4BB7-8146-BA77CD54C2F0}" srcOrd="0" destOrd="0" parTransId="{D3733BDF-C444-4C30-8765-2EB97621E342}" sibTransId="{6EAC122B-A41A-47DD-A6A3-00DC807EA305}"/>
    <dgm:cxn modelId="{ED246CD8-0417-46F3-AB8A-E4CCC163B53E}" type="presOf" srcId="{BA0EA8EC-02BF-4BB7-8146-BA77CD54C2F0}" destId="{149C1F24-C576-47B7-B695-F88F5F91AC4F}" srcOrd="0" destOrd="0" presId="urn:microsoft.com/office/officeart/2005/8/layout/cycle2"/>
    <dgm:cxn modelId="{AA91A5E5-844A-4354-8235-0CA62A254E4D}" srcId="{BA0EA8EC-02BF-4BB7-8146-BA77CD54C2F0}" destId="{FF490624-D762-4714-9DEF-AB5789C3E58F}" srcOrd="3" destOrd="0" parTransId="{50FD04BD-4A9B-4D8B-8319-D344917F5A11}" sibTransId="{A55DDDA5-003A-4D3C-8C32-8102321B5DFB}"/>
    <dgm:cxn modelId="{20705FF4-DE84-46EA-ABF3-D73E98A28E89}" srcId="{BA0EA8EC-02BF-4BB7-8146-BA77CD54C2F0}" destId="{BCC742BD-8C00-488A-A0D0-7EAE1061E490}" srcOrd="1" destOrd="0" parTransId="{9740B41E-9231-48CB-947B-B5B69B0F9D88}" sibTransId="{9342E10E-8E33-45F7-A3A8-330F7092525E}"/>
    <dgm:cxn modelId="{DF8216F8-6F53-4988-9122-DCC76EC989FF}" type="presOf" srcId="{41A79185-11B4-4C1A-9E1A-49B9B586EBB9}" destId="{149C1F24-C576-47B7-B695-F88F5F91AC4F}" srcOrd="0" destOrd="1" presId="urn:microsoft.com/office/officeart/2005/8/layout/cycle2"/>
    <dgm:cxn modelId="{4C9AA3A1-F915-44AF-B888-17A2A56C4CEF}" type="presParOf" srcId="{CE6E7A89-2A08-417B-9BDB-7432D8A67EB7}" destId="{149C1F24-C576-47B7-B695-F88F5F91AC4F}"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C1F24-C576-47B7-B695-F88F5F91AC4F}">
      <dsp:nvSpPr>
        <dsp:cNvPr id="0" name=""/>
        <dsp:cNvSpPr/>
      </dsp:nvSpPr>
      <dsp:spPr>
        <a:xfrm>
          <a:off x="337755" y="4466"/>
          <a:ext cx="4533825" cy="4533825"/>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1200150">
            <a:lnSpc>
              <a:spcPct val="90000"/>
            </a:lnSpc>
            <a:spcBef>
              <a:spcPct val="0"/>
            </a:spcBef>
            <a:spcAft>
              <a:spcPct val="35000"/>
            </a:spcAft>
            <a:buNone/>
          </a:pPr>
          <a:r>
            <a:rPr lang="en-US" sz="2700" b="1" kern="1200" dirty="0">
              <a:latin typeface="Calibri Light" panose="020F0302020204030204" pitchFamily="34" charset="0"/>
              <a:cs typeface="Calibri Light" panose="020F0302020204030204" pitchFamily="34" charset="0"/>
            </a:rPr>
            <a:t>TYPES OF BREACHES:</a:t>
          </a:r>
          <a:endParaRPr lang="en-US" sz="2700" kern="1200" dirty="0">
            <a:latin typeface="Calibri Light" panose="020F0302020204030204" pitchFamily="34" charset="0"/>
            <a:cs typeface="Calibri Light" panose="020F0302020204030204" pitchFamily="34" charset="0"/>
          </a:endParaRPr>
        </a:p>
        <a:p>
          <a:pPr marL="228600" lvl="1" indent="-228600" algn="l" defTabSz="933450">
            <a:lnSpc>
              <a:spcPct val="90000"/>
            </a:lnSpc>
            <a:spcBef>
              <a:spcPct val="0"/>
            </a:spcBef>
            <a:spcAft>
              <a:spcPct val="15000"/>
            </a:spcAft>
            <a:buClr>
              <a:srgbClr val="C00000"/>
            </a:buClr>
            <a:buFont typeface="Wingdings" panose="05000000000000000000" pitchFamily="2" charset="2"/>
            <a:buChar char="§"/>
          </a:pPr>
          <a:r>
            <a:rPr lang="en-US" sz="2100" kern="1200" dirty="0">
              <a:latin typeface="Calibri Light" panose="020F0302020204030204" pitchFamily="34" charset="0"/>
              <a:cs typeface="Calibri Light" panose="020F0302020204030204" pitchFamily="34" charset="0"/>
            </a:rPr>
            <a:t>Employees &amp; Social Media</a:t>
          </a:r>
        </a:p>
        <a:p>
          <a:pPr marL="228600" lvl="1" indent="-228600" algn="l" defTabSz="933450">
            <a:lnSpc>
              <a:spcPct val="90000"/>
            </a:lnSpc>
            <a:spcBef>
              <a:spcPct val="0"/>
            </a:spcBef>
            <a:spcAft>
              <a:spcPct val="15000"/>
            </a:spcAft>
            <a:buClr>
              <a:srgbClr val="C00000"/>
            </a:buClr>
            <a:buFont typeface="Wingdings" panose="05000000000000000000" pitchFamily="2" charset="2"/>
            <a:buChar char="§"/>
          </a:pPr>
          <a:r>
            <a:rPr lang="en-US" sz="2100" kern="1200" dirty="0">
              <a:latin typeface="Calibri Light" panose="020F0302020204030204" pitchFamily="34" charset="0"/>
              <a:cs typeface="Calibri Light" panose="020F0302020204030204" pitchFamily="34" charset="0"/>
            </a:rPr>
            <a:t>Employee carelessness/negligence</a:t>
          </a:r>
        </a:p>
        <a:p>
          <a:pPr marL="228600" lvl="1" indent="-228600" algn="l" defTabSz="933450">
            <a:lnSpc>
              <a:spcPct val="90000"/>
            </a:lnSpc>
            <a:spcBef>
              <a:spcPct val="0"/>
            </a:spcBef>
            <a:spcAft>
              <a:spcPct val="15000"/>
            </a:spcAft>
            <a:buClr>
              <a:srgbClr val="C00000"/>
            </a:buClr>
            <a:buFont typeface="Wingdings" panose="05000000000000000000" pitchFamily="2" charset="2"/>
            <a:buChar char="§"/>
          </a:pPr>
          <a:r>
            <a:rPr lang="en-US" sz="2100" kern="1200" dirty="0">
              <a:latin typeface="Calibri Light" panose="020F0302020204030204" pitchFamily="34" charset="0"/>
              <a:cs typeface="Calibri Light" panose="020F0302020204030204" pitchFamily="34" charset="0"/>
            </a:rPr>
            <a:t>Ransomware (i.e. </a:t>
          </a:r>
          <a:r>
            <a:rPr lang="en-US" sz="2100" kern="1200" dirty="0" err="1">
              <a:latin typeface="Calibri Light" panose="020F0302020204030204" pitchFamily="34" charset="0"/>
              <a:cs typeface="Calibri Light" panose="020F0302020204030204" pitchFamily="34" charset="0"/>
            </a:rPr>
            <a:t>CryptoLocker</a:t>
          </a:r>
          <a:r>
            <a:rPr lang="en-US" sz="2100" kern="1200" dirty="0">
              <a:latin typeface="Calibri Light" panose="020F0302020204030204" pitchFamily="34" charset="0"/>
              <a:cs typeface="Calibri Light" panose="020F0302020204030204" pitchFamily="34" charset="0"/>
            </a:rPr>
            <a:t>, etc.)</a:t>
          </a:r>
        </a:p>
        <a:p>
          <a:pPr marL="228600" lvl="1" indent="-228600" algn="l" defTabSz="933450">
            <a:lnSpc>
              <a:spcPct val="90000"/>
            </a:lnSpc>
            <a:spcBef>
              <a:spcPct val="0"/>
            </a:spcBef>
            <a:spcAft>
              <a:spcPct val="15000"/>
            </a:spcAft>
            <a:buClr>
              <a:srgbClr val="C00000"/>
            </a:buClr>
            <a:buFont typeface="Wingdings" panose="05000000000000000000" pitchFamily="2" charset="2"/>
            <a:buChar char="§"/>
          </a:pPr>
          <a:r>
            <a:rPr lang="en-US" sz="2100" kern="1200">
              <a:latin typeface="Calibri Light" panose="020F0302020204030204" pitchFamily="34" charset="0"/>
              <a:cs typeface="Calibri Light" panose="020F0302020204030204" pitchFamily="34" charset="0"/>
            </a:rPr>
            <a:t>Rogue employees</a:t>
          </a:r>
        </a:p>
        <a:p>
          <a:pPr marL="228600" lvl="1" indent="-228600" algn="l" defTabSz="933450">
            <a:lnSpc>
              <a:spcPct val="90000"/>
            </a:lnSpc>
            <a:spcBef>
              <a:spcPct val="0"/>
            </a:spcBef>
            <a:spcAft>
              <a:spcPct val="15000"/>
            </a:spcAft>
            <a:buClr>
              <a:srgbClr val="C00000"/>
            </a:buClr>
            <a:buFont typeface="Wingdings" panose="05000000000000000000" pitchFamily="2" charset="2"/>
            <a:buChar char="§"/>
          </a:pPr>
          <a:r>
            <a:rPr lang="en-US" sz="2100" kern="1200" dirty="0">
              <a:latin typeface="Calibri Light" panose="020F0302020204030204" pitchFamily="34" charset="0"/>
              <a:cs typeface="Calibri Light" panose="020F0302020204030204" pitchFamily="34" charset="0"/>
            </a:rPr>
            <a:t>Phishing Schemes</a:t>
          </a:r>
        </a:p>
        <a:p>
          <a:pPr marL="228600" lvl="1" indent="-228600" algn="l" defTabSz="933450">
            <a:lnSpc>
              <a:spcPct val="90000"/>
            </a:lnSpc>
            <a:spcBef>
              <a:spcPct val="0"/>
            </a:spcBef>
            <a:spcAft>
              <a:spcPct val="15000"/>
            </a:spcAft>
            <a:buClr>
              <a:srgbClr val="C00000"/>
            </a:buClr>
            <a:buFont typeface="Wingdings" panose="05000000000000000000" pitchFamily="2" charset="2"/>
            <a:buChar char="§"/>
          </a:pPr>
          <a:r>
            <a:rPr lang="en-US" sz="2100" kern="1200" dirty="0">
              <a:latin typeface="Calibri Light" panose="020F0302020204030204" pitchFamily="34" charset="0"/>
              <a:cs typeface="Calibri Light" panose="020F0302020204030204" pitchFamily="34" charset="0"/>
            </a:rPr>
            <a:t>Lost/stolen devices</a:t>
          </a:r>
        </a:p>
      </dsp:txBody>
      <dsp:txXfrm>
        <a:off x="1001718" y="668429"/>
        <a:ext cx="3205899" cy="320589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2501" cy="464660"/>
          </a:xfrm>
          <a:prstGeom prst="rect">
            <a:avLst/>
          </a:prstGeom>
        </p:spPr>
        <p:txBody>
          <a:bodyPr vert="horz" lIns="91732" tIns="45867" rIns="91732" bIns="45867" rtlCol="0"/>
          <a:lstStyle>
            <a:lvl1pPr algn="l">
              <a:defRPr sz="1200"/>
            </a:lvl1pPr>
          </a:lstStyle>
          <a:p>
            <a:endParaRPr lang="en-US"/>
          </a:p>
        </p:txBody>
      </p:sp>
      <p:sp>
        <p:nvSpPr>
          <p:cNvPr id="3" name="Date Placeholder 2"/>
          <p:cNvSpPr>
            <a:spLocks noGrp="1"/>
          </p:cNvSpPr>
          <p:nvPr>
            <p:ph type="dt" sz="quarter" idx="1"/>
          </p:nvPr>
        </p:nvSpPr>
        <p:spPr>
          <a:xfrm>
            <a:off x="3975833" y="2"/>
            <a:ext cx="3042501" cy="464660"/>
          </a:xfrm>
          <a:prstGeom prst="rect">
            <a:avLst/>
          </a:prstGeom>
        </p:spPr>
        <p:txBody>
          <a:bodyPr vert="horz" lIns="91732" tIns="45867" rIns="91732" bIns="45867" rtlCol="0"/>
          <a:lstStyle>
            <a:lvl1pPr algn="r">
              <a:defRPr sz="1200"/>
            </a:lvl1pPr>
          </a:lstStyle>
          <a:p>
            <a:fld id="{57AB6527-481F-4AF7-89E6-F0A2B84B7257}" type="datetimeFigureOut">
              <a:rPr lang="en-US" smtClean="0"/>
              <a:pPr/>
              <a:t>10/16/2018</a:t>
            </a:fld>
            <a:endParaRPr lang="en-US"/>
          </a:p>
        </p:txBody>
      </p:sp>
      <p:sp>
        <p:nvSpPr>
          <p:cNvPr id="4" name="Footer Placeholder 3"/>
          <p:cNvSpPr>
            <a:spLocks noGrp="1"/>
          </p:cNvSpPr>
          <p:nvPr>
            <p:ph type="ftr" sz="quarter" idx="2"/>
          </p:nvPr>
        </p:nvSpPr>
        <p:spPr>
          <a:xfrm>
            <a:off x="0" y="8839676"/>
            <a:ext cx="3042501" cy="464660"/>
          </a:xfrm>
          <a:prstGeom prst="rect">
            <a:avLst/>
          </a:prstGeom>
        </p:spPr>
        <p:txBody>
          <a:bodyPr vert="horz" lIns="91732" tIns="45867" rIns="91732" bIns="45867" rtlCol="0" anchor="b"/>
          <a:lstStyle>
            <a:lvl1pPr algn="l">
              <a:defRPr sz="1200"/>
            </a:lvl1pPr>
          </a:lstStyle>
          <a:p>
            <a:endParaRPr lang="en-US"/>
          </a:p>
        </p:txBody>
      </p:sp>
      <p:sp>
        <p:nvSpPr>
          <p:cNvPr id="5" name="Slide Number Placeholder 4"/>
          <p:cNvSpPr>
            <a:spLocks noGrp="1"/>
          </p:cNvSpPr>
          <p:nvPr>
            <p:ph type="sldNum" sz="quarter" idx="3"/>
          </p:nvPr>
        </p:nvSpPr>
        <p:spPr>
          <a:xfrm>
            <a:off x="3975833" y="8839676"/>
            <a:ext cx="3042501" cy="464660"/>
          </a:xfrm>
          <a:prstGeom prst="rect">
            <a:avLst/>
          </a:prstGeom>
        </p:spPr>
        <p:txBody>
          <a:bodyPr vert="horz" lIns="91732" tIns="45867" rIns="91732" bIns="45867" rtlCol="0" anchor="b"/>
          <a:lstStyle>
            <a:lvl1pPr algn="r">
              <a:defRPr sz="1200"/>
            </a:lvl1pPr>
          </a:lstStyle>
          <a:p>
            <a:fld id="{CAE9613A-68F8-43AA-B6B1-B6D2F924F0FE}" type="slidenum">
              <a:rPr lang="en-US" smtClean="0"/>
              <a:pPr/>
              <a:t>‹#›</a:t>
            </a:fld>
            <a:endParaRPr lang="en-US"/>
          </a:p>
        </p:txBody>
      </p:sp>
    </p:spTree>
    <p:extLst>
      <p:ext uri="{BB962C8B-B14F-4D97-AF65-F5344CB8AC3E}">
        <p14:creationId xmlns:p14="http://schemas.microsoft.com/office/powerpoint/2010/main" val="2936766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41967" cy="465296"/>
          </a:xfrm>
          <a:prstGeom prst="rect">
            <a:avLst/>
          </a:prstGeom>
        </p:spPr>
        <p:txBody>
          <a:bodyPr vert="horz" lIns="93256" tIns="46628" rIns="93256" bIns="46628" rtlCol="0"/>
          <a:lstStyle>
            <a:lvl1pPr algn="l">
              <a:defRPr sz="1200">
                <a:latin typeface="Arial" pitchFamily="34" charset="0"/>
              </a:defRPr>
            </a:lvl1pPr>
          </a:lstStyle>
          <a:p>
            <a:endParaRPr lang="en-US" dirty="0"/>
          </a:p>
        </p:txBody>
      </p:sp>
      <p:sp>
        <p:nvSpPr>
          <p:cNvPr id="3" name="Date Placeholder 2"/>
          <p:cNvSpPr>
            <a:spLocks noGrp="1"/>
          </p:cNvSpPr>
          <p:nvPr>
            <p:ph type="dt" idx="1"/>
          </p:nvPr>
        </p:nvSpPr>
        <p:spPr>
          <a:xfrm>
            <a:off x="3976336" y="4"/>
            <a:ext cx="3041967" cy="465296"/>
          </a:xfrm>
          <a:prstGeom prst="rect">
            <a:avLst/>
          </a:prstGeom>
        </p:spPr>
        <p:txBody>
          <a:bodyPr vert="horz" lIns="93256" tIns="46628" rIns="93256" bIns="46628" rtlCol="0"/>
          <a:lstStyle>
            <a:lvl1pPr algn="r">
              <a:defRPr sz="1200">
                <a:latin typeface="Arial" pitchFamily="34" charset="0"/>
              </a:defRPr>
            </a:lvl1pPr>
          </a:lstStyle>
          <a:p>
            <a:fld id="{FB94173A-9C24-41E4-AC05-ACC1BAA163D2}" type="datetimeFigureOut">
              <a:rPr lang="en-US" smtClean="0"/>
              <a:pPr/>
              <a:t>10/16/2018</a:t>
            </a:fld>
            <a:endParaRPr lang="en-US" dirty="0"/>
          </a:p>
        </p:txBody>
      </p:sp>
      <p:sp>
        <p:nvSpPr>
          <p:cNvPr id="4" name="Slide Image Placeholder 3"/>
          <p:cNvSpPr>
            <a:spLocks noGrp="1" noRot="1" noChangeAspect="1"/>
          </p:cNvSpPr>
          <p:nvPr>
            <p:ph type="sldImg" idx="2"/>
          </p:nvPr>
        </p:nvSpPr>
        <p:spPr>
          <a:xfrm>
            <a:off x="1184275" y="700088"/>
            <a:ext cx="4651375" cy="3489325"/>
          </a:xfrm>
          <a:prstGeom prst="rect">
            <a:avLst/>
          </a:prstGeom>
          <a:noFill/>
          <a:ln w="12700">
            <a:solidFill>
              <a:prstClr val="black"/>
            </a:solidFill>
          </a:ln>
        </p:spPr>
        <p:txBody>
          <a:bodyPr vert="horz" lIns="93256" tIns="46628" rIns="93256" bIns="46628"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56" tIns="46628" rIns="93256" bIns="4662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2" y="8839014"/>
            <a:ext cx="3041967" cy="465296"/>
          </a:xfrm>
          <a:prstGeom prst="rect">
            <a:avLst/>
          </a:prstGeom>
        </p:spPr>
        <p:txBody>
          <a:bodyPr vert="horz" lIns="93256" tIns="46628" rIns="93256" bIns="46628" rtlCol="0" anchor="b"/>
          <a:lstStyle>
            <a:lvl1pPr algn="l">
              <a:defRPr sz="1200">
                <a:latin typeface="Arial" pitchFamily="34" charset="0"/>
              </a:defRPr>
            </a:lvl1pPr>
          </a:lstStyle>
          <a:p>
            <a:endParaRPr lang="en-US" dirty="0"/>
          </a:p>
        </p:txBody>
      </p:sp>
      <p:sp>
        <p:nvSpPr>
          <p:cNvPr id="7" name="Slide Number Placeholder 6"/>
          <p:cNvSpPr>
            <a:spLocks noGrp="1"/>
          </p:cNvSpPr>
          <p:nvPr>
            <p:ph type="sldNum" sz="quarter" idx="5"/>
          </p:nvPr>
        </p:nvSpPr>
        <p:spPr>
          <a:xfrm>
            <a:off x="3976336" y="8839014"/>
            <a:ext cx="3041967" cy="465296"/>
          </a:xfrm>
          <a:prstGeom prst="rect">
            <a:avLst/>
          </a:prstGeom>
        </p:spPr>
        <p:txBody>
          <a:bodyPr vert="horz" lIns="93256" tIns="46628" rIns="93256" bIns="46628" rtlCol="0" anchor="b"/>
          <a:lstStyle>
            <a:lvl1pPr algn="r">
              <a:defRPr sz="1200">
                <a:latin typeface="Arial" pitchFamily="34" charset="0"/>
              </a:defRPr>
            </a:lvl1pPr>
          </a:lstStyle>
          <a:p>
            <a:fld id="{9929A88F-BE07-496E-9778-E071AA9A765E}" type="slidenum">
              <a:rPr lang="en-US" smtClean="0"/>
              <a:pPr/>
              <a:t>‹#›</a:t>
            </a:fld>
            <a:endParaRPr lang="en-US" dirty="0"/>
          </a:p>
        </p:txBody>
      </p:sp>
    </p:spTree>
    <p:extLst>
      <p:ext uri="{BB962C8B-B14F-4D97-AF65-F5344CB8AC3E}">
        <p14:creationId xmlns:p14="http://schemas.microsoft.com/office/powerpoint/2010/main" val="1250311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0088"/>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29A88F-BE07-496E-9778-E071AA9A765E}" type="slidenum">
              <a:rPr lang="en-US" smtClean="0"/>
              <a:pPr/>
              <a:t>1</a:t>
            </a:fld>
            <a:endParaRPr lang="en-US" dirty="0"/>
          </a:p>
        </p:txBody>
      </p:sp>
    </p:spTree>
    <p:extLst>
      <p:ext uri="{BB962C8B-B14F-4D97-AF65-F5344CB8AC3E}">
        <p14:creationId xmlns:p14="http://schemas.microsoft.com/office/powerpoint/2010/main" val="3649038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0088"/>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84EDD-5550-431C-9F30-780573808342}" type="slidenum">
              <a:rPr lang="en-US" smtClean="0"/>
              <a:t>10</a:t>
            </a:fld>
            <a:endParaRPr lang="en-US" dirty="0"/>
          </a:p>
        </p:txBody>
      </p:sp>
    </p:spTree>
    <p:extLst>
      <p:ext uri="{BB962C8B-B14F-4D97-AF65-F5344CB8AC3E}">
        <p14:creationId xmlns:p14="http://schemas.microsoft.com/office/powerpoint/2010/main" val="1052045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704850"/>
            <a:ext cx="4673600" cy="3506788"/>
          </a:xfrm>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9929A88F-BE07-496E-9778-E071AA9A765E}" type="slidenum">
              <a:rPr lang="en-US" smtClean="0"/>
              <a:pPr/>
              <a:t>11</a:t>
            </a:fld>
            <a:endParaRPr lang="en-US" dirty="0"/>
          </a:p>
        </p:txBody>
      </p:sp>
    </p:spTree>
    <p:extLst>
      <p:ext uri="{BB962C8B-B14F-4D97-AF65-F5344CB8AC3E}">
        <p14:creationId xmlns:p14="http://schemas.microsoft.com/office/powerpoint/2010/main" val="4050391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704850"/>
            <a:ext cx="4673600" cy="3506788"/>
          </a:xfrm>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9929A88F-BE07-496E-9778-E071AA9A765E}" type="slidenum">
              <a:rPr lang="en-US" smtClean="0"/>
              <a:pPr/>
              <a:t>12</a:t>
            </a:fld>
            <a:endParaRPr lang="en-US" dirty="0"/>
          </a:p>
        </p:txBody>
      </p:sp>
    </p:spTree>
    <p:extLst>
      <p:ext uri="{BB962C8B-B14F-4D97-AF65-F5344CB8AC3E}">
        <p14:creationId xmlns:p14="http://schemas.microsoft.com/office/powerpoint/2010/main" val="895529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704850"/>
            <a:ext cx="4673600" cy="3506788"/>
          </a:xfrm>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9929A88F-BE07-496E-9778-E071AA9A765E}" type="slidenum">
              <a:rPr lang="en-US" smtClean="0"/>
              <a:pPr/>
              <a:t>13</a:t>
            </a:fld>
            <a:endParaRPr lang="en-US" dirty="0"/>
          </a:p>
        </p:txBody>
      </p:sp>
    </p:spTree>
    <p:extLst>
      <p:ext uri="{BB962C8B-B14F-4D97-AF65-F5344CB8AC3E}">
        <p14:creationId xmlns:p14="http://schemas.microsoft.com/office/powerpoint/2010/main" val="2331009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928688"/>
            <a:ext cx="6183313" cy="4637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7526">
              <a:defRPr/>
            </a:pPr>
            <a:fld id="{9929A88F-BE07-496E-9778-E071AA9A765E}" type="slidenum">
              <a:rPr lang="en-US">
                <a:solidFill>
                  <a:prstClr val="black"/>
                </a:solidFill>
              </a:rPr>
              <a:pPr defTabSz="917526">
                <a:defRPr/>
              </a:pPr>
              <a:t>14</a:t>
            </a:fld>
            <a:endParaRPr lang="en-US" dirty="0">
              <a:solidFill>
                <a:prstClr val="black"/>
              </a:solidFill>
            </a:endParaRPr>
          </a:p>
        </p:txBody>
      </p:sp>
    </p:spTree>
    <p:extLst>
      <p:ext uri="{BB962C8B-B14F-4D97-AF65-F5344CB8AC3E}">
        <p14:creationId xmlns:p14="http://schemas.microsoft.com/office/powerpoint/2010/main" val="3949586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928688"/>
            <a:ext cx="6183313" cy="4637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7526">
              <a:defRPr/>
            </a:pPr>
            <a:fld id="{9929A88F-BE07-496E-9778-E071AA9A765E}" type="slidenum">
              <a:rPr lang="en-US">
                <a:solidFill>
                  <a:prstClr val="black"/>
                </a:solidFill>
              </a:rPr>
              <a:pPr defTabSz="917526">
                <a:defRPr/>
              </a:pPr>
              <a:t>15</a:t>
            </a:fld>
            <a:endParaRPr lang="en-US" dirty="0">
              <a:solidFill>
                <a:prstClr val="black"/>
              </a:solidFill>
            </a:endParaRPr>
          </a:p>
        </p:txBody>
      </p:sp>
    </p:spTree>
    <p:extLst>
      <p:ext uri="{BB962C8B-B14F-4D97-AF65-F5344CB8AC3E}">
        <p14:creationId xmlns:p14="http://schemas.microsoft.com/office/powerpoint/2010/main" val="1963827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928688"/>
            <a:ext cx="6183313" cy="4637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7526">
              <a:defRPr/>
            </a:pPr>
            <a:fld id="{9929A88F-BE07-496E-9778-E071AA9A765E}" type="slidenum">
              <a:rPr lang="en-US">
                <a:solidFill>
                  <a:prstClr val="black"/>
                </a:solidFill>
              </a:rPr>
              <a:pPr defTabSz="917526">
                <a:defRPr/>
              </a:pPr>
              <a:t>16</a:t>
            </a:fld>
            <a:endParaRPr lang="en-US" dirty="0">
              <a:solidFill>
                <a:prstClr val="black"/>
              </a:solidFill>
            </a:endParaRPr>
          </a:p>
        </p:txBody>
      </p:sp>
    </p:spTree>
    <p:extLst>
      <p:ext uri="{BB962C8B-B14F-4D97-AF65-F5344CB8AC3E}">
        <p14:creationId xmlns:p14="http://schemas.microsoft.com/office/powerpoint/2010/main" val="993414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0088"/>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229">
              <a:defRPr/>
            </a:pPr>
            <a:fld id="{00A84EDD-5550-431C-9F30-780573808342}" type="slidenum">
              <a:rPr lang="en-US">
                <a:solidFill>
                  <a:prstClr val="black"/>
                </a:solidFill>
              </a:rPr>
              <a:pPr defTabSz="922229">
                <a:defRPr/>
              </a:pPr>
              <a:t>17</a:t>
            </a:fld>
            <a:endParaRPr lang="en-US" dirty="0">
              <a:solidFill>
                <a:prstClr val="black"/>
              </a:solidFill>
            </a:endParaRPr>
          </a:p>
        </p:txBody>
      </p:sp>
    </p:spTree>
    <p:extLst>
      <p:ext uri="{BB962C8B-B14F-4D97-AF65-F5344CB8AC3E}">
        <p14:creationId xmlns:p14="http://schemas.microsoft.com/office/powerpoint/2010/main" val="26965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928688"/>
            <a:ext cx="6183313" cy="4637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7526">
              <a:defRPr/>
            </a:pPr>
            <a:fld id="{9929A88F-BE07-496E-9778-E071AA9A765E}" type="slidenum">
              <a:rPr lang="en-US">
                <a:solidFill>
                  <a:prstClr val="black"/>
                </a:solidFill>
              </a:rPr>
              <a:pPr defTabSz="917526">
                <a:defRPr/>
              </a:pPr>
              <a:t>18</a:t>
            </a:fld>
            <a:endParaRPr lang="en-US" dirty="0">
              <a:solidFill>
                <a:prstClr val="black"/>
              </a:solidFill>
            </a:endParaRPr>
          </a:p>
        </p:txBody>
      </p:sp>
    </p:spTree>
    <p:extLst>
      <p:ext uri="{BB962C8B-B14F-4D97-AF65-F5344CB8AC3E}">
        <p14:creationId xmlns:p14="http://schemas.microsoft.com/office/powerpoint/2010/main" val="180627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704850"/>
            <a:ext cx="4673600" cy="3506788"/>
          </a:xfrm>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9929A88F-BE07-496E-9778-E071AA9A765E}" type="slidenum">
              <a:rPr lang="en-US" smtClean="0"/>
              <a:pPr/>
              <a:t>2</a:t>
            </a:fld>
            <a:endParaRPr lang="en-US" dirty="0"/>
          </a:p>
        </p:txBody>
      </p:sp>
    </p:spTree>
    <p:extLst>
      <p:ext uri="{BB962C8B-B14F-4D97-AF65-F5344CB8AC3E}">
        <p14:creationId xmlns:p14="http://schemas.microsoft.com/office/powerpoint/2010/main" val="363910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704850"/>
            <a:ext cx="4673600" cy="3506788"/>
          </a:xfrm>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9929A88F-BE07-496E-9778-E071AA9A765E}" type="slidenum">
              <a:rPr lang="en-US" smtClean="0"/>
              <a:pPr/>
              <a:t>3</a:t>
            </a:fld>
            <a:endParaRPr lang="en-US" dirty="0"/>
          </a:p>
        </p:txBody>
      </p:sp>
    </p:spTree>
    <p:extLst>
      <p:ext uri="{BB962C8B-B14F-4D97-AF65-F5344CB8AC3E}">
        <p14:creationId xmlns:p14="http://schemas.microsoft.com/office/powerpoint/2010/main" val="99420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928688"/>
            <a:ext cx="6183313" cy="46370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58762">
              <a:defRPr/>
            </a:pPr>
            <a:fld id="{9929A88F-BE07-496E-9778-E071AA9A765E}" type="slidenum">
              <a:rPr lang="en-US">
                <a:solidFill>
                  <a:prstClr val="black"/>
                </a:solidFill>
                <a:latin typeface="Calibri" panose="020F0502020204030204"/>
              </a:rPr>
              <a:pPr defTabSz="458762">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224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0088"/>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84EDD-5550-431C-9F30-780573808342}" type="slidenum">
              <a:rPr lang="en-US" smtClean="0"/>
              <a:t>5</a:t>
            </a:fld>
            <a:endParaRPr lang="en-US" dirty="0"/>
          </a:p>
        </p:txBody>
      </p:sp>
    </p:spTree>
    <p:extLst>
      <p:ext uri="{BB962C8B-B14F-4D97-AF65-F5344CB8AC3E}">
        <p14:creationId xmlns:p14="http://schemas.microsoft.com/office/powerpoint/2010/main" val="2149424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0088"/>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84EDD-5550-431C-9F30-780573808342}" type="slidenum">
              <a:rPr lang="en-US" smtClean="0"/>
              <a:t>6</a:t>
            </a:fld>
            <a:endParaRPr lang="en-US" dirty="0"/>
          </a:p>
        </p:txBody>
      </p:sp>
    </p:spTree>
    <p:extLst>
      <p:ext uri="{BB962C8B-B14F-4D97-AF65-F5344CB8AC3E}">
        <p14:creationId xmlns:p14="http://schemas.microsoft.com/office/powerpoint/2010/main" val="3241290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0088"/>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84EDD-5550-431C-9F30-780573808342}" type="slidenum">
              <a:rPr lang="en-US" smtClean="0"/>
              <a:t>7</a:t>
            </a:fld>
            <a:endParaRPr lang="en-US" dirty="0"/>
          </a:p>
        </p:txBody>
      </p:sp>
    </p:spTree>
    <p:extLst>
      <p:ext uri="{BB962C8B-B14F-4D97-AF65-F5344CB8AC3E}">
        <p14:creationId xmlns:p14="http://schemas.microsoft.com/office/powerpoint/2010/main" val="3962438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0088"/>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84EDD-5550-431C-9F30-780573808342}" type="slidenum">
              <a:rPr lang="en-US" smtClean="0"/>
              <a:t>8</a:t>
            </a:fld>
            <a:endParaRPr lang="en-US" dirty="0"/>
          </a:p>
        </p:txBody>
      </p:sp>
    </p:spTree>
    <p:extLst>
      <p:ext uri="{BB962C8B-B14F-4D97-AF65-F5344CB8AC3E}">
        <p14:creationId xmlns:p14="http://schemas.microsoft.com/office/powerpoint/2010/main" val="3921247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0900" y="1235075"/>
            <a:ext cx="8216900" cy="61626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7526">
              <a:defRPr/>
            </a:pPr>
            <a:fld id="{9929A88F-BE07-496E-9778-E071AA9A765E}" type="slidenum">
              <a:rPr lang="en-US">
                <a:solidFill>
                  <a:prstClr val="black"/>
                </a:solidFill>
              </a:rPr>
              <a:pPr defTabSz="917526">
                <a:defRPr/>
              </a:pPr>
              <a:t>9</a:t>
            </a:fld>
            <a:endParaRPr lang="en-US" dirty="0">
              <a:solidFill>
                <a:prstClr val="black"/>
              </a:solidFill>
            </a:endParaRPr>
          </a:p>
        </p:txBody>
      </p:sp>
    </p:spTree>
    <p:extLst>
      <p:ext uri="{BB962C8B-B14F-4D97-AF65-F5344CB8AC3E}">
        <p14:creationId xmlns:p14="http://schemas.microsoft.com/office/powerpoint/2010/main" val="2200707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CY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43786" y="5637628"/>
            <a:ext cx="4339087" cy="992040"/>
          </a:xfrm>
          <a:prstGeom prst="rect">
            <a:avLst/>
          </a:prstGeom>
        </p:spPr>
        <p:txBody>
          <a:bodyPr>
            <a:normAutofit/>
          </a:bodyPr>
          <a:lstStyle>
            <a:lvl1pPr marL="0" indent="0" algn="ctr">
              <a:buNone/>
              <a:defRPr sz="105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pPr algn="r"/>
            <a:r>
              <a:rPr lang="en-US" sz="900" dirty="0">
                <a:solidFill>
                  <a:schemeClr val="bg1">
                    <a:lumMod val="65000"/>
                  </a:schemeClr>
                </a:solidFill>
                <a:latin typeface="Cambria" panose="02040503050406030204" pitchFamily="18" charset="0"/>
                <a:cs typeface="Gotham Medium" pitchFamily="50" charset="0"/>
              </a:rPr>
              <a:t>PRESENTED BY:</a:t>
            </a:r>
          </a:p>
          <a:p>
            <a:pPr algn="r"/>
            <a:r>
              <a:rPr lang="en-US" sz="1050" b="1" dirty="0">
                <a:solidFill>
                  <a:schemeClr val="bg1">
                    <a:lumMod val="65000"/>
                  </a:schemeClr>
                </a:solidFill>
                <a:latin typeface="Cambria" panose="02040503050406030204" pitchFamily="18" charset="0"/>
                <a:cs typeface="Gotham Medium" pitchFamily="50" charset="0"/>
              </a:rPr>
              <a:t>PRESENTERS NAME</a:t>
            </a:r>
            <a:br>
              <a:rPr lang="en-US" sz="1050" b="1" dirty="0">
                <a:solidFill>
                  <a:schemeClr val="bg1">
                    <a:lumMod val="65000"/>
                  </a:schemeClr>
                </a:solidFill>
                <a:latin typeface="Cambria" panose="02040503050406030204" pitchFamily="18" charset="0"/>
                <a:cs typeface="Gotham Medium" pitchFamily="50" charset="0"/>
              </a:rPr>
            </a:br>
            <a:r>
              <a:rPr lang="en-US" sz="1050" dirty="0">
                <a:solidFill>
                  <a:schemeClr val="bg1">
                    <a:lumMod val="65000"/>
                  </a:schemeClr>
                </a:solidFill>
                <a:latin typeface="Cambria" panose="02040503050406030204" pitchFamily="18" charset="0"/>
                <a:cs typeface="Gotham Medium" pitchFamily="50" charset="0"/>
              </a:rPr>
              <a:t>PRESENTERS TITLE</a:t>
            </a:r>
            <a:br>
              <a:rPr lang="en-US" sz="1050" dirty="0">
                <a:solidFill>
                  <a:schemeClr val="bg1">
                    <a:lumMod val="65000"/>
                  </a:schemeClr>
                </a:solidFill>
                <a:latin typeface="Cambria" panose="02040503050406030204" pitchFamily="18" charset="0"/>
                <a:cs typeface="Gotham Medium" pitchFamily="50" charset="0"/>
              </a:rPr>
            </a:br>
            <a:r>
              <a:rPr lang="en-US" sz="1050" dirty="0">
                <a:solidFill>
                  <a:schemeClr val="bg1">
                    <a:lumMod val="65000"/>
                  </a:schemeClr>
                </a:solidFill>
                <a:latin typeface="Cambria" panose="02040503050406030204" pitchFamily="18" charset="0"/>
                <a:cs typeface="Gotham Medium" pitchFamily="50" charset="0"/>
              </a:rPr>
              <a:t>NAS INSURANCE SERVICES</a:t>
            </a:r>
          </a:p>
          <a:p>
            <a:endParaRPr lang="en-US" sz="1050" dirty="0">
              <a:solidFill>
                <a:schemeClr val="bg1">
                  <a:lumMod val="65000"/>
                </a:schemeClr>
              </a:solidFill>
            </a:endParaRPr>
          </a:p>
        </p:txBody>
      </p:sp>
      <p:sp>
        <p:nvSpPr>
          <p:cNvPr id="10" name="Title 9"/>
          <p:cNvSpPr>
            <a:spLocks noGrp="1"/>
          </p:cNvSpPr>
          <p:nvPr>
            <p:ph type="title" hasCustomPrompt="1"/>
          </p:nvPr>
        </p:nvSpPr>
        <p:spPr>
          <a:xfrm>
            <a:off x="4018456" y="2665208"/>
            <a:ext cx="4590332" cy="1325563"/>
          </a:xfrm>
          <a:prstGeom prst="rect">
            <a:avLst/>
          </a:prstGeom>
        </p:spPr>
        <p:txBody>
          <a:bodyPr>
            <a:normAutofit/>
          </a:bodyPr>
          <a:lstStyle>
            <a:lvl1pPr>
              <a:defRPr sz="2400" b="1">
                <a:solidFill>
                  <a:srgbClr val="1C6CA9"/>
                </a:solidFill>
              </a:defRPr>
            </a:lvl1pPr>
          </a:lstStyle>
          <a:p>
            <a:r>
              <a:rPr lang="en-US" dirty="0"/>
              <a:t>PRESENTATION TITLE</a:t>
            </a:r>
          </a:p>
        </p:txBody>
      </p:sp>
      <p:pic>
        <p:nvPicPr>
          <p:cNvPr id="4" name="Picture 3" descr="A close up of a logo&#10;&#10;Description generated with very high confidence">
            <a:extLst>
              <a:ext uri="{FF2B5EF4-FFF2-40B4-BE49-F238E27FC236}">
                <a16:creationId xmlns:a16="http://schemas.microsoft.com/office/drawing/2014/main" id="{93668EDD-226E-4AC6-ADE7-9267B594262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00903" y="2804457"/>
            <a:ext cx="785297" cy="1047063"/>
          </a:xfrm>
          <a:prstGeom prst="rect">
            <a:avLst/>
          </a:prstGeom>
        </p:spPr>
      </p:pic>
      <p:pic>
        <p:nvPicPr>
          <p:cNvPr id="15" name="Picture 14" descr="A close up of text on a black background&#10;&#10;Description generated with high confidence">
            <a:extLst>
              <a:ext uri="{FF2B5EF4-FFF2-40B4-BE49-F238E27FC236}">
                <a16:creationId xmlns:a16="http://schemas.microsoft.com/office/drawing/2014/main" id="{145F2453-322D-40E0-8F15-5C7179A6DB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5740" y="167640"/>
            <a:ext cx="836342" cy="365760"/>
          </a:xfrm>
          <a:prstGeom prst="rect">
            <a:avLst/>
          </a:prstGeom>
        </p:spPr>
      </p:pic>
    </p:spTree>
    <p:extLst>
      <p:ext uri="{BB962C8B-B14F-4D97-AF65-F5344CB8AC3E}">
        <p14:creationId xmlns:p14="http://schemas.microsoft.com/office/powerpoint/2010/main" val="300952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43786" y="5637628"/>
            <a:ext cx="4339087" cy="992040"/>
          </a:xfrm>
          <a:prstGeom prst="rect">
            <a:avLst/>
          </a:prstGeom>
        </p:spPr>
        <p:txBody>
          <a:bodyPr>
            <a:normAutofit/>
          </a:bodyPr>
          <a:lstStyle>
            <a:lvl1pPr marL="0" indent="0" algn="ctr">
              <a:buNone/>
              <a:defRPr sz="105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pPr algn="r"/>
            <a:r>
              <a:rPr lang="en-US" sz="900" dirty="0">
                <a:solidFill>
                  <a:schemeClr val="bg1">
                    <a:lumMod val="65000"/>
                  </a:schemeClr>
                </a:solidFill>
                <a:latin typeface="Cambria" panose="02040503050406030204" pitchFamily="18" charset="0"/>
                <a:cs typeface="Gotham Medium" pitchFamily="50" charset="0"/>
              </a:rPr>
              <a:t>PRESENTED BY:</a:t>
            </a:r>
          </a:p>
          <a:p>
            <a:pPr algn="r"/>
            <a:r>
              <a:rPr lang="en-US" sz="1050" b="1" dirty="0">
                <a:solidFill>
                  <a:schemeClr val="bg1">
                    <a:lumMod val="65000"/>
                  </a:schemeClr>
                </a:solidFill>
                <a:latin typeface="Cambria" panose="02040503050406030204" pitchFamily="18" charset="0"/>
                <a:cs typeface="Gotham Medium" pitchFamily="50" charset="0"/>
              </a:rPr>
              <a:t>PRESENTERS NAME</a:t>
            </a:r>
            <a:br>
              <a:rPr lang="en-US" sz="1050" b="1" dirty="0">
                <a:solidFill>
                  <a:schemeClr val="bg1">
                    <a:lumMod val="65000"/>
                  </a:schemeClr>
                </a:solidFill>
                <a:latin typeface="Cambria" panose="02040503050406030204" pitchFamily="18" charset="0"/>
                <a:cs typeface="Gotham Medium" pitchFamily="50" charset="0"/>
              </a:rPr>
            </a:br>
            <a:r>
              <a:rPr lang="en-US" sz="1050" dirty="0">
                <a:solidFill>
                  <a:schemeClr val="bg1">
                    <a:lumMod val="65000"/>
                  </a:schemeClr>
                </a:solidFill>
                <a:latin typeface="Cambria" panose="02040503050406030204" pitchFamily="18" charset="0"/>
                <a:cs typeface="Gotham Medium" pitchFamily="50" charset="0"/>
              </a:rPr>
              <a:t>PRESENTERS TITLE</a:t>
            </a:r>
            <a:br>
              <a:rPr lang="en-US" sz="1050" dirty="0">
                <a:solidFill>
                  <a:schemeClr val="bg1">
                    <a:lumMod val="65000"/>
                  </a:schemeClr>
                </a:solidFill>
                <a:latin typeface="Cambria" panose="02040503050406030204" pitchFamily="18" charset="0"/>
                <a:cs typeface="Gotham Medium" pitchFamily="50" charset="0"/>
              </a:rPr>
            </a:br>
            <a:r>
              <a:rPr lang="en-US" sz="1050" dirty="0">
                <a:solidFill>
                  <a:schemeClr val="bg1">
                    <a:lumMod val="65000"/>
                  </a:schemeClr>
                </a:solidFill>
                <a:latin typeface="Cambria" panose="02040503050406030204" pitchFamily="18" charset="0"/>
                <a:cs typeface="Gotham Medium" pitchFamily="50" charset="0"/>
              </a:rPr>
              <a:t>NAS INSURANCE SERVICES</a:t>
            </a:r>
          </a:p>
          <a:p>
            <a:endParaRPr lang="en-US" sz="1050" dirty="0">
              <a:solidFill>
                <a:schemeClr val="bg1">
                  <a:lumMod val="65000"/>
                </a:schemeClr>
              </a:solidFill>
            </a:endParaRPr>
          </a:p>
        </p:txBody>
      </p:sp>
      <p:sp>
        <p:nvSpPr>
          <p:cNvPr id="10" name="Title 9"/>
          <p:cNvSpPr>
            <a:spLocks noGrp="1"/>
          </p:cNvSpPr>
          <p:nvPr>
            <p:ph type="title" hasCustomPrompt="1"/>
          </p:nvPr>
        </p:nvSpPr>
        <p:spPr>
          <a:xfrm>
            <a:off x="4018456" y="2665208"/>
            <a:ext cx="4590332" cy="1325563"/>
          </a:xfrm>
          <a:prstGeom prst="rect">
            <a:avLst/>
          </a:prstGeom>
        </p:spPr>
        <p:txBody>
          <a:bodyPr>
            <a:normAutofit/>
          </a:bodyPr>
          <a:lstStyle>
            <a:lvl1pPr>
              <a:defRPr sz="2400" b="1">
                <a:solidFill>
                  <a:srgbClr val="1C6CA9"/>
                </a:solidFill>
              </a:defRPr>
            </a:lvl1pPr>
          </a:lstStyle>
          <a:p>
            <a:r>
              <a:rPr lang="en-US" dirty="0"/>
              <a:t>PRESENTATION TITLE</a:t>
            </a:r>
          </a:p>
        </p:txBody>
      </p:sp>
      <p:pic>
        <p:nvPicPr>
          <p:cNvPr id="15" name="Picture 14" descr="A close up of text on a black background&#10;&#10;Description generated with high confidence">
            <a:extLst>
              <a:ext uri="{FF2B5EF4-FFF2-40B4-BE49-F238E27FC236}">
                <a16:creationId xmlns:a16="http://schemas.microsoft.com/office/drawing/2014/main" id="{145F2453-322D-40E0-8F15-5C7179A6DB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5740" y="167640"/>
            <a:ext cx="836342" cy="365760"/>
          </a:xfrm>
          <a:prstGeom prst="rect">
            <a:avLst/>
          </a:prstGeom>
        </p:spPr>
      </p:pic>
    </p:spTree>
    <p:extLst>
      <p:ext uri="{BB962C8B-B14F-4D97-AF65-F5344CB8AC3E}">
        <p14:creationId xmlns:p14="http://schemas.microsoft.com/office/powerpoint/2010/main" val="302057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316661"/>
            <a:ext cx="7886700" cy="4351339"/>
          </a:xfrm>
          <a:prstGeom prst="rect">
            <a:avLst/>
          </a:prstGeom>
        </p:spPr>
        <p:txBody>
          <a:bodyPr>
            <a:normAutofit/>
          </a:bodyPr>
          <a:lstStyle>
            <a:lvl1pPr>
              <a:defRPr sz="1500">
                <a:solidFill>
                  <a:schemeClr val="tx1"/>
                </a:solidFill>
              </a:defRPr>
            </a:lvl1pPr>
            <a:lvl2pPr>
              <a:defRPr sz="1500"/>
            </a:lvl2pPr>
            <a:lvl3pPr>
              <a:defRPr sz="1500"/>
            </a:lvl3pPr>
            <a:lvl4pPr>
              <a:defRPr sz="1500"/>
            </a:lvl4pPr>
            <a:lvl5pPr>
              <a:defRPr sz="1500"/>
            </a:lvl5pPr>
          </a:lstStyle>
          <a:p>
            <a:r>
              <a:rPr lang="en-US" sz="1500" dirty="0"/>
              <a:t>Sample Body Layout</a:t>
            </a:r>
          </a:p>
        </p:txBody>
      </p:sp>
      <p:sp>
        <p:nvSpPr>
          <p:cNvPr id="6" name="Title 5"/>
          <p:cNvSpPr>
            <a:spLocks noGrp="1"/>
          </p:cNvSpPr>
          <p:nvPr>
            <p:ph type="title" hasCustomPrompt="1"/>
          </p:nvPr>
        </p:nvSpPr>
        <p:spPr>
          <a:xfrm>
            <a:off x="628650" y="465830"/>
            <a:ext cx="7886700" cy="850835"/>
          </a:xfrm>
          <a:prstGeom prst="rect">
            <a:avLst/>
          </a:prstGeom>
        </p:spPr>
        <p:txBody>
          <a:bodyPr/>
          <a:lstStyle>
            <a:lvl1pPr>
              <a:defRPr>
                <a:solidFill>
                  <a:schemeClr val="bg1"/>
                </a:solidFill>
              </a:defRPr>
            </a:lvl1pPr>
          </a:lstStyle>
          <a:p>
            <a:r>
              <a:rPr lang="en-US" dirty="0"/>
              <a:t>Sample Header</a:t>
            </a:r>
          </a:p>
        </p:txBody>
      </p:sp>
      <p:sp>
        <p:nvSpPr>
          <p:cNvPr id="7" name="TextBox 6">
            <a:extLst>
              <a:ext uri="{FF2B5EF4-FFF2-40B4-BE49-F238E27FC236}">
                <a16:creationId xmlns:a16="http://schemas.microsoft.com/office/drawing/2014/main" id="{03F14CEE-E02A-4510-B62C-60A5BC979F08}"/>
              </a:ext>
            </a:extLst>
          </p:cNvPr>
          <p:cNvSpPr txBox="1"/>
          <p:nvPr/>
        </p:nvSpPr>
        <p:spPr>
          <a:xfrm>
            <a:off x="7772400" y="6561712"/>
            <a:ext cx="1657350" cy="184666"/>
          </a:xfrm>
          <a:prstGeom prst="rect">
            <a:avLst/>
          </a:prstGeom>
          <a:noFill/>
        </p:spPr>
        <p:txBody>
          <a:bodyPr wrap="square" rtlCol="0">
            <a:spAutoFit/>
          </a:bodyPr>
          <a:lstStyle/>
          <a:p>
            <a:r>
              <a:rPr lang="en-US" sz="600" dirty="0"/>
              <a:t>©2018 NAS Insurance Services, LLC</a:t>
            </a:r>
          </a:p>
        </p:txBody>
      </p:sp>
      <p:pic>
        <p:nvPicPr>
          <p:cNvPr id="8" name="Picture 2" descr="C:\Users\shaber\Pictures\Logo\NAS-logo-transparent.png">
            <a:extLst>
              <a:ext uri="{FF2B5EF4-FFF2-40B4-BE49-F238E27FC236}">
                <a16:creationId xmlns:a16="http://schemas.microsoft.com/office/drawing/2014/main" id="{B6938DCE-F25B-4A41-BD81-314C1EB7D0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97766" y="6324600"/>
            <a:ext cx="400050" cy="24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05166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dy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316661"/>
            <a:ext cx="7886700" cy="4351339"/>
          </a:xfrm>
          <a:prstGeom prst="rect">
            <a:avLst/>
          </a:prstGeom>
        </p:spPr>
        <p:txBody>
          <a:bodyPr>
            <a:normAutofit/>
          </a:bodyPr>
          <a:lstStyle>
            <a:lvl1pPr>
              <a:defRPr sz="1500">
                <a:solidFill>
                  <a:schemeClr val="tx1"/>
                </a:solidFill>
              </a:defRPr>
            </a:lvl1pPr>
            <a:lvl2pPr>
              <a:defRPr sz="1500"/>
            </a:lvl2pPr>
            <a:lvl3pPr>
              <a:defRPr sz="1500"/>
            </a:lvl3pPr>
            <a:lvl4pPr>
              <a:defRPr sz="1500"/>
            </a:lvl4pPr>
            <a:lvl5pPr>
              <a:defRPr sz="1500"/>
            </a:lvl5pPr>
          </a:lstStyle>
          <a:p>
            <a:r>
              <a:rPr lang="en-US" sz="1500" dirty="0"/>
              <a:t>Sample Body Layout</a:t>
            </a:r>
          </a:p>
        </p:txBody>
      </p:sp>
      <p:sp>
        <p:nvSpPr>
          <p:cNvPr id="6" name="Title 5"/>
          <p:cNvSpPr>
            <a:spLocks noGrp="1"/>
          </p:cNvSpPr>
          <p:nvPr>
            <p:ph type="title" hasCustomPrompt="1"/>
          </p:nvPr>
        </p:nvSpPr>
        <p:spPr>
          <a:xfrm>
            <a:off x="628650" y="465830"/>
            <a:ext cx="7886700" cy="850835"/>
          </a:xfrm>
          <a:prstGeom prst="rect">
            <a:avLst/>
          </a:prstGeom>
        </p:spPr>
        <p:txBody>
          <a:bodyPr/>
          <a:lstStyle>
            <a:lvl1pPr>
              <a:defRPr>
                <a:solidFill>
                  <a:schemeClr val="bg1"/>
                </a:solidFill>
              </a:defRPr>
            </a:lvl1pPr>
          </a:lstStyle>
          <a:p>
            <a:r>
              <a:rPr lang="en-US" dirty="0"/>
              <a:t>Sample Header</a:t>
            </a:r>
          </a:p>
        </p:txBody>
      </p:sp>
      <p:pic>
        <p:nvPicPr>
          <p:cNvPr id="5" name="Picture 2" descr="C:\Users\shaber\Pictures\Logo\NAS-logo-transparent.png">
            <a:extLst>
              <a:ext uri="{FF2B5EF4-FFF2-40B4-BE49-F238E27FC236}">
                <a16:creationId xmlns:a16="http://schemas.microsoft.com/office/drawing/2014/main" id="{E85883AA-5FEB-4ABF-90BF-FCE52ED5FC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29650" y="6477000"/>
            <a:ext cx="400050" cy="24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8890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dy 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316661"/>
            <a:ext cx="7886700" cy="4351339"/>
          </a:xfrm>
          <a:prstGeom prst="rect">
            <a:avLst/>
          </a:prstGeom>
        </p:spPr>
        <p:txBody>
          <a:bodyPr>
            <a:normAutofit/>
          </a:bodyPr>
          <a:lstStyle>
            <a:lvl1pPr>
              <a:defRPr sz="1500">
                <a:solidFill>
                  <a:schemeClr val="tx1"/>
                </a:solidFill>
              </a:defRPr>
            </a:lvl1pPr>
            <a:lvl2pPr>
              <a:defRPr sz="1500"/>
            </a:lvl2pPr>
            <a:lvl3pPr>
              <a:defRPr sz="1500"/>
            </a:lvl3pPr>
            <a:lvl4pPr>
              <a:defRPr sz="1500"/>
            </a:lvl4pPr>
            <a:lvl5pPr>
              <a:defRPr sz="1500"/>
            </a:lvl5pPr>
          </a:lstStyle>
          <a:p>
            <a:r>
              <a:rPr lang="en-US" sz="1500" dirty="0"/>
              <a:t>Sample Body Layout</a:t>
            </a:r>
          </a:p>
        </p:txBody>
      </p:sp>
      <p:sp>
        <p:nvSpPr>
          <p:cNvPr id="2" name="Title 1"/>
          <p:cNvSpPr>
            <a:spLocks noGrp="1"/>
          </p:cNvSpPr>
          <p:nvPr>
            <p:ph type="title" hasCustomPrompt="1"/>
          </p:nvPr>
        </p:nvSpPr>
        <p:spPr>
          <a:xfrm>
            <a:off x="628650" y="465830"/>
            <a:ext cx="7886700" cy="850835"/>
          </a:xfrm>
          <a:prstGeom prst="rect">
            <a:avLst/>
          </a:prstGeom>
        </p:spPr>
        <p:txBody>
          <a:bodyPr/>
          <a:lstStyle>
            <a:lvl1pPr>
              <a:defRPr/>
            </a:lvl1pPr>
          </a:lstStyle>
          <a:p>
            <a:r>
              <a:rPr lang="en-US" dirty="0"/>
              <a:t>Sample Header</a:t>
            </a:r>
          </a:p>
        </p:txBody>
      </p:sp>
      <p:pic>
        <p:nvPicPr>
          <p:cNvPr id="5" name="Picture 2" descr="C:\Users\shaber\Pictures\Logo\NAS-logo-transparent.png">
            <a:extLst>
              <a:ext uri="{FF2B5EF4-FFF2-40B4-BE49-F238E27FC236}">
                <a16:creationId xmlns:a16="http://schemas.microsoft.com/office/drawing/2014/main" id="{5CF699AA-ED65-45F0-9BBA-5CD1BCA88C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29650" y="6477000"/>
            <a:ext cx="400050" cy="24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81677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dy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8650" y="1423366"/>
            <a:ext cx="3886200" cy="4719099"/>
          </a:xfrm>
          <a:prstGeom prst="rect">
            <a:avLst/>
          </a:prstGeom>
        </p:spPr>
        <p:txBody>
          <a:bodyPr>
            <a:normAutofit/>
          </a:bodyPr>
          <a:lstStyle>
            <a:lvl1pPr>
              <a:defRPr sz="1500"/>
            </a:lvl1pPr>
            <a:lvl2pPr>
              <a:defRPr sz="1500"/>
            </a:lvl2pPr>
            <a:lvl3pPr>
              <a:defRPr sz="1500"/>
            </a:lvl3pPr>
            <a:lvl4pPr>
              <a:defRPr sz="1500"/>
            </a:lvl4pPr>
            <a:lvl5pPr>
              <a:defRPr sz="1500"/>
            </a:lvl5pPr>
          </a:lstStyle>
          <a:p>
            <a:r>
              <a:rPr lang="en-US" sz="1500" dirty="0"/>
              <a:t>Sample Body Layout</a:t>
            </a:r>
          </a:p>
        </p:txBody>
      </p:sp>
      <p:sp>
        <p:nvSpPr>
          <p:cNvPr id="4" name="Content Placeholder 3"/>
          <p:cNvSpPr>
            <a:spLocks noGrp="1"/>
          </p:cNvSpPr>
          <p:nvPr>
            <p:ph sz="half" idx="2" hasCustomPrompt="1"/>
          </p:nvPr>
        </p:nvSpPr>
        <p:spPr>
          <a:xfrm>
            <a:off x="4629150" y="1423366"/>
            <a:ext cx="3886200" cy="4719099"/>
          </a:xfrm>
          <a:prstGeom prst="rect">
            <a:avLst/>
          </a:prstGeom>
        </p:spPr>
        <p:txBody>
          <a:bodyPr>
            <a:normAutofit/>
          </a:bodyPr>
          <a:lstStyle>
            <a:lvl1pPr>
              <a:defRPr sz="1500"/>
            </a:lvl1pPr>
            <a:lvl2pPr>
              <a:defRPr sz="1500"/>
            </a:lvl2pPr>
            <a:lvl3pPr>
              <a:defRPr sz="1500"/>
            </a:lvl3pPr>
            <a:lvl4pPr>
              <a:defRPr sz="1500"/>
            </a:lvl4pPr>
            <a:lvl5pPr>
              <a:defRPr sz="1500"/>
            </a:lvl5pPr>
          </a:lstStyle>
          <a:p>
            <a:r>
              <a:rPr lang="en-US" sz="1500" dirty="0"/>
              <a:t>Sample Body Layout</a:t>
            </a:r>
          </a:p>
        </p:txBody>
      </p:sp>
      <p:sp>
        <p:nvSpPr>
          <p:cNvPr id="10" name="Title 9"/>
          <p:cNvSpPr>
            <a:spLocks noGrp="1"/>
          </p:cNvSpPr>
          <p:nvPr>
            <p:ph type="title" hasCustomPrompt="1"/>
          </p:nvPr>
        </p:nvSpPr>
        <p:spPr>
          <a:xfrm>
            <a:off x="628654" y="416886"/>
            <a:ext cx="7886699" cy="951535"/>
          </a:xfrm>
          <a:prstGeom prst="rect">
            <a:avLst/>
          </a:prstGeom>
        </p:spPr>
        <p:txBody>
          <a:bodyPr/>
          <a:lstStyle>
            <a:lvl1pPr>
              <a:defRPr/>
            </a:lvl1pPr>
          </a:lstStyle>
          <a:p>
            <a:r>
              <a:rPr lang="en-US" dirty="0"/>
              <a:t>Sample Header</a:t>
            </a:r>
          </a:p>
        </p:txBody>
      </p:sp>
      <p:pic>
        <p:nvPicPr>
          <p:cNvPr id="6" name="Picture 2" descr="C:\Users\shaber\Pictures\Logo\NAS-logo-transparent.png">
            <a:extLst>
              <a:ext uri="{FF2B5EF4-FFF2-40B4-BE49-F238E27FC236}">
                <a16:creationId xmlns:a16="http://schemas.microsoft.com/office/drawing/2014/main" id="{D4CD32CC-4F82-40DB-9827-921C23E5A0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29650" y="6477000"/>
            <a:ext cx="400050" cy="24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73019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 y="3226279"/>
            <a:ext cx="9144000" cy="1380228"/>
          </a:xfrm>
          <a:prstGeom prst="rect">
            <a:avLst/>
          </a:prstGeom>
        </p:spPr>
        <p:txBody>
          <a:bodyPr>
            <a:normAutofit/>
          </a:bodyPr>
          <a:lstStyle>
            <a:lvl1pPr marL="0" indent="0" algn="ctr">
              <a:buNone/>
              <a:defRPr sz="2400" b="1">
                <a:solidFill>
                  <a:schemeClr val="bg1"/>
                </a:solidFill>
              </a:defRPr>
            </a:lvl1pPr>
          </a:lstStyle>
          <a:p>
            <a:pPr lvl="0"/>
            <a:r>
              <a:rPr lang="en-US" dirty="0"/>
              <a:t>TITLE/DIVIDER PAGE</a:t>
            </a:r>
          </a:p>
        </p:txBody>
      </p:sp>
      <p:pic>
        <p:nvPicPr>
          <p:cNvPr id="5" name="Picture 2" descr="C:\Users\shaber\Pictures\Logo\NAS-logo-transparent.png">
            <a:extLst>
              <a:ext uri="{FF2B5EF4-FFF2-40B4-BE49-F238E27FC236}">
                <a16:creationId xmlns:a16="http://schemas.microsoft.com/office/drawing/2014/main" id="{AF56BF15-BFC3-43F5-B1BF-2459149507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29650" y="6477000"/>
            <a:ext cx="400050" cy="24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71680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7D801-38E2-4596-89BE-A60FE8180F8B}"/>
              </a:ext>
            </a:extLst>
          </p:cNvPr>
          <p:cNvSpPr txBox="1"/>
          <p:nvPr userDrawn="1"/>
        </p:nvSpPr>
        <p:spPr>
          <a:xfrm>
            <a:off x="0" y="2819401"/>
            <a:ext cx="9144000"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THANK YOU!</a:t>
            </a:r>
          </a:p>
        </p:txBody>
      </p:sp>
      <p:pic>
        <p:nvPicPr>
          <p:cNvPr id="4" name="Picture 3">
            <a:extLst>
              <a:ext uri="{FF2B5EF4-FFF2-40B4-BE49-F238E27FC236}">
                <a16:creationId xmlns:a16="http://schemas.microsoft.com/office/drawing/2014/main" id="{47CE5D8A-A1B5-4559-8D6C-1FC215C3B7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4800"/>
          <a:stretch/>
        </p:blipFill>
        <p:spPr>
          <a:xfrm>
            <a:off x="4341614" y="3665146"/>
            <a:ext cx="460772" cy="277279"/>
          </a:xfrm>
          <a:prstGeom prst="rect">
            <a:avLst/>
          </a:prstGeom>
        </p:spPr>
      </p:pic>
      <p:cxnSp>
        <p:nvCxnSpPr>
          <p:cNvPr id="6" name="Straight Connector 5">
            <a:extLst>
              <a:ext uri="{FF2B5EF4-FFF2-40B4-BE49-F238E27FC236}">
                <a16:creationId xmlns:a16="http://schemas.microsoft.com/office/drawing/2014/main" id="{941C1A0E-D98A-4800-85AB-9DC382D3F394}"/>
              </a:ext>
            </a:extLst>
          </p:cNvPr>
          <p:cNvCxnSpPr/>
          <p:nvPr userDrawn="1"/>
        </p:nvCxnSpPr>
        <p:spPr>
          <a:xfrm>
            <a:off x="3371850" y="3794760"/>
            <a:ext cx="754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9C5FCB-5E14-4B45-A617-816727875C49}"/>
              </a:ext>
            </a:extLst>
          </p:cNvPr>
          <p:cNvCxnSpPr/>
          <p:nvPr userDrawn="1"/>
        </p:nvCxnSpPr>
        <p:spPr>
          <a:xfrm>
            <a:off x="4972050" y="3803784"/>
            <a:ext cx="754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12916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ECA358-13DB-4278-9411-651FE72D8ADB}" type="datetime1">
              <a:rPr lang="en-US" smtClean="0">
                <a:solidFill>
                  <a:prstClr val="black">
                    <a:tint val="75000"/>
                  </a:prstClr>
                </a:solidFill>
              </a:rPr>
              <a:t>10/16/2018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77000" y="6019805"/>
            <a:ext cx="3962400" cy="838201"/>
          </a:xfrm>
        </p:spPr>
        <p:txBody>
          <a:bodyPr/>
          <a:lstStyle>
            <a:lvl1pPr algn="ctr">
              <a:defRPr sz="975" b="1"/>
            </a:lvl1pPr>
          </a:lstStyle>
          <a:p>
            <a:fld id="{11B1BDEF-F4E3-4848-93A3-379F6CC3288A}" type="slidenum">
              <a:rPr lang="en-US" smtClean="0">
                <a:solidFill>
                  <a:prstClr val="black"/>
                </a:solidFill>
              </a:rPr>
              <a:pPr/>
              <a:t>‹#›</a:t>
            </a:fld>
            <a:endParaRPr lang="en-US" dirty="0">
              <a:solidFill>
                <a:prstClr val="black"/>
              </a:solidFill>
            </a:endParaRPr>
          </a:p>
        </p:txBody>
      </p:sp>
      <p:pic>
        <p:nvPicPr>
          <p:cNvPr id="7" name="Picture 2" descr="C:\Users\shaber\Pictures\Logo\NAS-logo-transparent.png">
            <a:extLst>
              <a:ext uri="{FF2B5EF4-FFF2-40B4-BE49-F238E27FC236}">
                <a16:creationId xmlns:a16="http://schemas.microsoft.com/office/drawing/2014/main" id="{445CDB82-ECD6-4DBB-A8EA-0512A00E1C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29650" y="6477000"/>
            <a:ext cx="400050" cy="24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1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screen">
            <a:lum/>
            <a:extLst>
              <a:ext uri="{28A0092B-C50C-407E-A947-70E740481C1C}">
                <a14:useLocalDpi xmlns:a14="http://schemas.microsoft.com/office/drawing/2010/main"/>
              </a:ext>
            </a:extLst>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Sample Header</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r>
              <a:rPr lang="en-US" sz="1500" dirty="0"/>
              <a:t>Sample Body Layout </a:t>
            </a:r>
          </a:p>
        </p:txBody>
      </p:sp>
    </p:spTree>
    <p:extLst>
      <p:ext uri="{BB962C8B-B14F-4D97-AF65-F5344CB8AC3E}">
        <p14:creationId xmlns:p14="http://schemas.microsoft.com/office/powerpoint/2010/main" val="2907663010"/>
      </p:ext>
    </p:extLst>
  </p:cSld>
  <p:clrMap bg1="lt1" tx1="dk1" bg2="lt2" tx2="dk2" accent1="accent1" accent2="accent2" accent3="accent3" accent4="accent4" accent5="accent5" accent6="accent6" hlink="hlink" folHlink="folHlink"/>
  <p:sldLayoutIdLst>
    <p:sldLayoutId id="2147483747" r:id="rId1"/>
    <p:sldLayoutId id="2147483755" r:id="rId2"/>
    <p:sldLayoutId id="2147483748" r:id="rId3"/>
    <p:sldLayoutId id="2147483749" r:id="rId4"/>
    <p:sldLayoutId id="2147483750" r:id="rId5"/>
    <p:sldLayoutId id="2147483751" r:id="rId6"/>
    <p:sldLayoutId id="2147483752" r:id="rId7"/>
    <p:sldLayoutId id="2147483753" r:id="rId8"/>
    <p:sldLayoutId id="2147483754" r:id="rId9"/>
  </p:sldLayoutIdLst>
  <p:hf sldNum="0" hdr="0" ftr="0" dt="0"/>
  <p:txStyles>
    <p:titleStyle>
      <a:lvl1pPr algn="l" defTabSz="685783" rtl="0" eaLnBrk="1" latinLnBrk="0" hangingPunct="1">
        <a:lnSpc>
          <a:spcPct val="90000"/>
        </a:lnSpc>
        <a:spcBef>
          <a:spcPct val="0"/>
        </a:spcBef>
        <a:buNone/>
        <a:defRPr sz="2400" b="1" kern="1200">
          <a:solidFill>
            <a:srgbClr val="1C6CA9"/>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1.jpeg"/><Relationship Id="rId5" Type="http://schemas.microsoft.com/office/2007/relationships/hdphoto" Target="../media/hdphoto2.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4.jpe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4.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4.jpe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2.png"/><Relationship Id="rId5" Type="http://schemas.microsoft.com/office/2007/relationships/hdphoto" Target="../media/hdphoto5.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4.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jpe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image" Target="../media/image18.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emiia.nascybernet.com/index.php" TargetMode="External"/><Relationship Id="rId5" Type="http://schemas.openxmlformats.org/officeDocument/2006/relationships/image" Target="../media/image1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jpeg"/><Relationship Id="rId5" Type="http://schemas.microsoft.com/office/2007/relationships/hdphoto" Target="../media/hdphoto2.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B05035-4779-417B-84D7-EBD4879C5A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889"/>
            <a:ext cx="9144000" cy="7033889"/>
          </a:xfrm>
          <a:prstGeom prst="rect">
            <a:avLst/>
          </a:prstGeom>
        </p:spPr>
      </p:pic>
      <p:sp>
        <p:nvSpPr>
          <p:cNvPr id="11" name="TextBox 10">
            <a:extLst>
              <a:ext uri="{FF2B5EF4-FFF2-40B4-BE49-F238E27FC236}">
                <a16:creationId xmlns:a16="http://schemas.microsoft.com/office/drawing/2014/main" id="{675224EA-7CDA-45B0-A9DD-646A313A000C}"/>
              </a:ext>
            </a:extLst>
          </p:cNvPr>
          <p:cNvSpPr txBox="1"/>
          <p:nvPr/>
        </p:nvSpPr>
        <p:spPr>
          <a:xfrm>
            <a:off x="3200400" y="4682380"/>
            <a:ext cx="2743200" cy="400110"/>
          </a:xfrm>
          <a:prstGeom prst="rect">
            <a:avLst/>
          </a:prstGeom>
          <a:solidFill>
            <a:schemeClr val="accent5">
              <a:lumMod val="60000"/>
              <a:lumOff val="40000"/>
              <a:alpha val="48000"/>
            </a:schemeClr>
          </a:solidFill>
          <a:ln>
            <a:noFill/>
          </a:ln>
        </p:spPr>
        <p:txBody>
          <a:bodyPr wrap="square" rtlCol="0">
            <a:spAutoFit/>
          </a:bodyPr>
          <a:lstStyle/>
          <a:p>
            <a:pPr algn="ctr"/>
            <a:r>
              <a:rPr lang="en-US" sz="2000" dirty="0">
                <a:solidFill>
                  <a:schemeClr val="bg1"/>
                </a:solidFill>
                <a:effectLst>
                  <a:outerShdw blurRad="50800" dist="38100" dir="5400000" algn="t" rotWithShape="0">
                    <a:prstClr val="black">
                      <a:alpha val="40000"/>
                    </a:prstClr>
                  </a:outerShdw>
                </a:effectLst>
                <a:latin typeface="Arial Unicode MS" panose="020B0604020202020204" pitchFamily="34" charset="-128"/>
                <a:ea typeface="Arial Unicode MS" panose="020B0604020202020204" pitchFamily="34" charset="-128"/>
                <a:cs typeface="Arial Unicode MS" panose="020B0604020202020204" pitchFamily="34" charset="-128"/>
              </a:rPr>
              <a:t>October 17, 2018</a:t>
            </a:r>
          </a:p>
        </p:txBody>
      </p:sp>
      <p:sp>
        <p:nvSpPr>
          <p:cNvPr id="5" name="Rectangle 4">
            <a:extLst>
              <a:ext uri="{FF2B5EF4-FFF2-40B4-BE49-F238E27FC236}">
                <a16:creationId xmlns:a16="http://schemas.microsoft.com/office/drawing/2014/main" id="{D13526B0-C097-4D56-80A5-5EBC54DB2E70}"/>
              </a:ext>
            </a:extLst>
          </p:cNvPr>
          <p:cNvSpPr/>
          <p:nvPr/>
        </p:nvSpPr>
        <p:spPr>
          <a:xfrm>
            <a:off x="1983791" y="3008023"/>
            <a:ext cx="5176417" cy="1138773"/>
          </a:xfrm>
          <a:prstGeom prst="rect">
            <a:avLst/>
          </a:prstGeom>
          <a:solidFill>
            <a:schemeClr val="accent5">
              <a:lumMod val="60000"/>
              <a:lumOff val="40000"/>
              <a:alpha val="56000"/>
            </a:schemeClr>
          </a:solidFill>
          <a:ln>
            <a:noFill/>
          </a:ln>
          <a:effectLst>
            <a:glow rad="101600">
              <a:schemeClr val="accent5">
                <a:lumMod val="40000"/>
                <a:lumOff val="60000"/>
                <a:alpha val="40000"/>
              </a:schemeClr>
            </a:glow>
          </a:effectLst>
        </p:spPr>
        <p:txBody>
          <a:bodyPr wrap="none">
            <a:spAutoFit/>
          </a:bodyPr>
          <a:lstStyle/>
          <a:p>
            <a:pPr algn="ctr"/>
            <a:r>
              <a:rPr lang="en-US" sz="3600" b="1" dirty="0">
                <a:solidFill>
                  <a:schemeClr val="bg1"/>
                </a:solidFill>
                <a:effectLst>
                  <a:outerShdw blurRad="50800" dist="38100" dir="5400000" algn="t" rotWithShape="0">
                    <a:prstClr val="black">
                      <a:alpha val="40000"/>
                    </a:prstClr>
                  </a:outerShdw>
                </a:effectLst>
                <a:latin typeface="Helvetica Light"/>
              </a:rPr>
              <a:t>MGFOA FALL MEETING </a:t>
            </a:r>
            <a:endParaRPr lang="en-US" sz="3600" b="1" dirty="0">
              <a:effectLst>
                <a:outerShdw blurRad="50800" dist="38100" dir="5400000" algn="t" rotWithShape="0">
                  <a:prstClr val="black">
                    <a:alpha val="40000"/>
                  </a:prstClr>
                </a:outerShdw>
              </a:effectLst>
            </a:endParaRPr>
          </a:p>
          <a:p>
            <a:pPr algn="ctr"/>
            <a:r>
              <a:rPr lang="en-US" sz="3200" b="1" dirty="0">
                <a:solidFill>
                  <a:schemeClr val="bg1"/>
                </a:solidFill>
                <a:effectLst>
                  <a:outerShdw blurRad="50800" dist="38100" dir="5400000" algn="t" rotWithShape="0">
                    <a:prstClr val="black">
                      <a:alpha val="40000"/>
                    </a:prstClr>
                  </a:outerShdw>
                </a:effectLst>
                <a:latin typeface="Helvetica Light"/>
              </a:rPr>
              <a:t>CYBER PROGRAM</a:t>
            </a:r>
          </a:p>
        </p:txBody>
      </p:sp>
      <p:pic>
        <p:nvPicPr>
          <p:cNvPr id="13" name="Picture 12">
            <a:extLst>
              <a:ext uri="{FF2B5EF4-FFF2-40B4-BE49-F238E27FC236}">
                <a16:creationId xmlns:a16="http://schemas.microsoft.com/office/drawing/2014/main" id="{456D23EF-EC18-494D-8EFF-D87D43CE8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0"/>
            <a:ext cx="2987012" cy="2003863"/>
          </a:xfrm>
          <a:prstGeom prst="rect">
            <a:avLst/>
          </a:prstGeom>
        </p:spPr>
      </p:pic>
      <p:sp>
        <p:nvSpPr>
          <p:cNvPr id="14" name="TextBox 13">
            <a:extLst>
              <a:ext uri="{FF2B5EF4-FFF2-40B4-BE49-F238E27FC236}">
                <a16:creationId xmlns:a16="http://schemas.microsoft.com/office/drawing/2014/main" id="{AA903E83-4513-4D92-8F34-8CC34494EC20}"/>
              </a:ext>
            </a:extLst>
          </p:cNvPr>
          <p:cNvSpPr txBox="1"/>
          <p:nvPr/>
        </p:nvSpPr>
        <p:spPr>
          <a:xfrm>
            <a:off x="6221835" y="1397658"/>
            <a:ext cx="3303165" cy="1015663"/>
          </a:xfrm>
          <a:prstGeom prst="rect">
            <a:avLst/>
          </a:prstGeom>
          <a:noFill/>
        </p:spPr>
        <p:txBody>
          <a:bodyPr wrap="square" rtlCol="0">
            <a:spAutoFit/>
          </a:bodyPr>
          <a:lstStyle/>
          <a:p>
            <a:r>
              <a:rPr lang="en-US" sz="2000" dirty="0">
                <a:solidFill>
                  <a:schemeClr val="bg1"/>
                </a:solidFill>
                <a:effectLst>
                  <a:outerShdw blurRad="50800" dist="38100" dir="8100000" algn="tr" rotWithShape="0">
                    <a:prstClr val="black">
                      <a:alpha val="40000"/>
                    </a:prstClr>
                  </a:outerShdw>
                </a:effectLst>
                <a:latin typeface="Calibri Light" panose="020F0302020204030204" pitchFamily="34" charset="0"/>
                <a:cs typeface="Calibri Light" panose="020F0302020204030204" pitchFamily="34" charset="0"/>
              </a:rPr>
              <a:t>A Membership Service of</a:t>
            </a:r>
          </a:p>
          <a:p>
            <a:r>
              <a:rPr lang="en-US" sz="2000" dirty="0">
                <a:solidFill>
                  <a:schemeClr val="bg1"/>
                </a:solidFill>
                <a:effectLst>
                  <a:outerShdw blurRad="50800" dist="38100" dir="8100000" algn="tr" rotWithShape="0">
                    <a:prstClr val="black">
                      <a:alpha val="40000"/>
                    </a:prstClr>
                  </a:outerShdw>
                </a:effectLst>
                <a:latin typeface="Calibri Light" panose="020F0302020204030204" pitchFamily="34" charset="0"/>
                <a:cs typeface="Calibri Light" panose="020F0302020204030204" pitchFamily="34" charset="0"/>
              </a:rPr>
              <a:t>the Massachusetts</a:t>
            </a:r>
            <a:endParaRPr lang="en-US" sz="2400" dirty="0">
              <a:solidFill>
                <a:schemeClr val="bg1"/>
              </a:solidFill>
              <a:effectLst>
                <a:outerShdw blurRad="50800" dist="38100" dir="8100000" algn="tr" rotWithShape="0">
                  <a:prstClr val="black">
                    <a:alpha val="40000"/>
                  </a:prstClr>
                </a:outerShdw>
              </a:effectLst>
              <a:latin typeface="Calibri Light" panose="020F0302020204030204" pitchFamily="34" charset="0"/>
              <a:cs typeface="Calibri Light" panose="020F0302020204030204" pitchFamily="34" charset="0"/>
            </a:endParaRPr>
          </a:p>
          <a:p>
            <a:r>
              <a:rPr lang="en-US" sz="2000" dirty="0">
                <a:solidFill>
                  <a:schemeClr val="bg1"/>
                </a:solidFill>
                <a:effectLst>
                  <a:outerShdw blurRad="50800" dist="38100" dir="8100000" algn="tr" rotWithShape="0">
                    <a:prstClr val="black">
                      <a:alpha val="40000"/>
                    </a:prstClr>
                  </a:outerShdw>
                </a:effectLst>
                <a:latin typeface="Calibri Light" panose="020F0302020204030204" pitchFamily="34" charset="0"/>
                <a:cs typeface="Calibri Light" panose="020F0302020204030204" pitchFamily="34" charset="0"/>
              </a:rPr>
              <a:t>Municipal Association</a:t>
            </a:r>
            <a:endParaRPr lang="en-US" sz="2400" dirty="0">
              <a:solidFill>
                <a:schemeClr val="bg1"/>
              </a:solidFill>
              <a:effectLst>
                <a:outerShdw blurRad="50800" dist="38100" dir="8100000" algn="tr" rotWithShape="0">
                  <a:prstClr val="black">
                    <a:alpha val="40000"/>
                  </a:prstClr>
                </a:outerShdw>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73762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txBox="1">
            <a:spLocks/>
          </p:cNvSpPr>
          <p:nvPr/>
        </p:nvSpPr>
        <p:spPr>
          <a:xfrm>
            <a:off x="1543050" y="1885951"/>
            <a:ext cx="5886450"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96466" indent="-214313">
              <a:lnSpc>
                <a:spcPts val="2250"/>
              </a:lnSpc>
              <a:spcAft>
                <a:spcPts val="1350"/>
              </a:spcAft>
              <a:buClr>
                <a:srgbClr val="C00000"/>
              </a:buClr>
              <a:buSzPct val="100000"/>
              <a:buFont typeface="Wingdings" pitchFamily="2" charset="2"/>
              <a:buChar char="§"/>
            </a:pPr>
            <a:endParaRPr lang="en-US" sz="1500" dirty="0">
              <a:solidFill>
                <a:srgbClr val="1C6CA9"/>
              </a:solidFill>
            </a:endParaRPr>
          </a:p>
        </p:txBody>
      </p:sp>
      <p:pic>
        <p:nvPicPr>
          <p:cNvPr id="8" name="Picture 2" descr="C:\Users\shaber\Pictures\Logo\NAS-logo-transparen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2500" y="5715000"/>
            <a:ext cx="400050" cy="1852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48AE8C-9505-4DE8-87DC-40D0C8590F4D}"/>
              </a:ext>
            </a:extLst>
          </p:cNvPr>
          <p:cNvPicPr>
            <a:picLocks noChangeAspect="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saturation sat="144000"/>
                    </a14:imgEffect>
                    <a14:imgEffect>
                      <a14:brightnessContrast bright="-18000"/>
                    </a14:imgEffect>
                  </a14:imgLayer>
                </a14:imgProps>
              </a:ext>
              <a:ext uri="{28A0092B-C50C-407E-A947-70E740481C1C}">
                <a14:useLocalDpi xmlns:a14="http://schemas.microsoft.com/office/drawing/2010/main" val="0"/>
              </a:ext>
            </a:extLst>
          </a:blip>
          <a:srcRect l="1851" t="8889" r="2593" b="8889"/>
          <a:stretch/>
        </p:blipFill>
        <p:spPr>
          <a:xfrm>
            <a:off x="-51956" y="857251"/>
            <a:ext cx="9195956" cy="5143499"/>
          </a:xfrm>
          <a:prstGeom prst="rect">
            <a:avLst/>
          </a:prstGeom>
        </p:spPr>
      </p:pic>
      <p:sp>
        <p:nvSpPr>
          <p:cNvPr id="10" name="Title 2">
            <a:extLst>
              <a:ext uri="{FF2B5EF4-FFF2-40B4-BE49-F238E27FC236}">
                <a16:creationId xmlns:a16="http://schemas.microsoft.com/office/drawing/2014/main" id="{EEF44C48-07C2-4D25-BEE7-ED8375C0E380}"/>
              </a:ext>
            </a:extLst>
          </p:cNvPr>
          <p:cNvSpPr txBox="1">
            <a:spLocks/>
          </p:cNvSpPr>
          <p:nvPr/>
        </p:nvSpPr>
        <p:spPr>
          <a:xfrm>
            <a:off x="2514600" y="2743200"/>
            <a:ext cx="3124200" cy="1089422"/>
          </a:xfrm>
          <a:prstGeom prst="rect">
            <a:avLst/>
          </a:prstGeom>
          <a:effectLst>
            <a:outerShdw blurRad="50800" dist="50800" dir="5400000" algn="ctr" rotWithShape="0">
              <a:srgbClr val="066A9C"/>
            </a:outerShdw>
          </a:effectLst>
        </p:spPr>
        <p:txBody>
          <a:bodyPr vert="horz" lIns="68580" tIns="34290" rIns="68580" bIns="34290" rtlCol="0" anchor="ctr">
            <a:noAutofit/>
          </a:bodyPr>
          <a:lstStyle>
            <a:lvl1pPr algn="l" defTabSz="914400" rtl="0" eaLnBrk="1" latinLnBrk="0" hangingPunct="1">
              <a:spcBef>
                <a:spcPct val="0"/>
              </a:spcBef>
              <a:buNone/>
              <a:defRPr sz="3600" kern="1200">
                <a:solidFill>
                  <a:srgbClr val="558ED5"/>
                </a:solidFill>
                <a:latin typeface="Arial" pitchFamily="34" charset="0"/>
                <a:ea typeface="+mj-ea"/>
                <a:cs typeface="+mj-cs"/>
              </a:defRPr>
            </a:lvl1pPr>
          </a:lstStyle>
          <a:p>
            <a:pPr algn="ctr"/>
            <a:r>
              <a:rPr lang="en-US" sz="3750" b="1" dirty="0">
                <a:solidFill>
                  <a:schemeClr val="bg1"/>
                </a:solidFill>
                <a:latin typeface="Calibri Light" panose="020F0302020204030204" pitchFamily="34" charset="0"/>
                <a:cs typeface="Arial"/>
              </a:rPr>
              <a:t>MIIA</a:t>
            </a:r>
          </a:p>
          <a:p>
            <a:pPr algn="ctr"/>
            <a:r>
              <a:rPr lang="en-US" sz="3750" b="1" dirty="0" err="1">
                <a:solidFill>
                  <a:schemeClr val="bg1"/>
                </a:solidFill>
                <a:latin typeface="Calibri Light" panose="020F0302020204030204" pitchFamily="34" charset="0"/>
                <a:cs typeface="Arial"/>
              </a:rPr>
              <a:t>CyberNet</a:t>
            </a:r>
            <a:endParaRPr lang="en-US" sz="3750" b="1" dirty="0">
              <a:solidFill>
                <a:schemeClr val="bg1"/>
              </a:solidFill>
              <a:latin typeface="Calibri Light" panose="020F0302020204030204" pitchFamily="34" charset="0"/>
              <a:cs typeface="Arial"/>
            </a:endParaRPr>
          </a:p>
        </p:txBody>
      </p:sp>
      <p:pic>
        <p:nvPicPr>
          <p:cNvPr id="7" name="Picture 6">
            <a:extLst>
              <a:ext uri="{FF2B5EF4-FFF2-40B4-BE49-F238E27FC236}">
                <a16:creationId xmlns:a16="http://schemas.microsoft.com/office/drawing/2014/main" id="{F3AACBA6-6B7B-4D93-A6EB-8C6C4E1E4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9938" y="6291029"/>
            <a:ext cx="1250993" cy="420414"/>
          </a:xfrm>
          <a:prstGeom prst="rect">
            <a:avLst/>
          </a:prstGeom>
        </p:spPr>
      </p:pic>
      <p:sp>
        <p:nvSpPr>
          <p:cNvPr id="9" name="TextBox 8">
            <a:extLst>
              <a:ext uri="{FF2B5EF4-FFF2-40B4-BE49-F238E27FC236}">
                <a16:creationId xmlns:a16="http://schemas.microsoft.com/office/drawing/2014/main" id="{D6FBEBEA-563A-4C09-A8F3-7BA1C02BD2C2}"/>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accent5">
                    <a:lumMod val="50000"/>
                  </a:schemeClr>
                </a:solidFill>
              </a:rPr>
              <a:t>October 17, 2018</a:t>
            </a:r>
          </a:p>
        </p:txBody>
      </p:sp>
    </p:spTree>
    <p:extLst>
      <p:ext uri="{BB962C8B-B14F-4D97-AF65-F5344CB8AC3E}">
        <p14:creationId xmlns:p14="http://schemas.microsoft.com/office/powerpoint/2010/main" val="379337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AFBD4-2253-4B29-B50F-28E20C62A57F}"/>
              </a:ext>
            </a:extLst>
          </p:cNvPr>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l="2919" t="9302" r="544" b="8200"/>
          <a:stretch/>
        </p:blipFill>
        <p:spPr>
          <a:xfrm>
            <a:off x="0" y="1219860"/>
            <a:ext cx="9144000" cy="5029201"/>
          </a:xfrm>
          <a:prstGeom prst="rect">
            <a:avLst/>
          </a:prstGeom>
        </p:spPr>
      </p:pic>
      <p:sp>
        <p:nvSpPr>
          <p:cNvPr id="9" name="Title 1"/>
          <p:cNvSpPr txBox="1">
            <a:spLocks/>
          </p:cNvSpPr>
          <p:nvPr/>
        </p:nvSpPr>
        <p:spPr>
          <a:xfrm>
            <a:off x="158327" y="1422950"/>
            <a:ext cx="3143250" cy="755259"/>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kern="1200">
                <a:solidFill>
                  <a:schemeClr val="tx1"/>
                </a:solidFill>
                <a:latin typeface="Arial" pitchFamily="34" charset="0"/>
                <a:ea typeface="+mj-ea"/>
                <a:cs typeface="+mj-cs"/>
              </a:defRPr>
            </a:lvl1pPr>
          </a:lstStyle>
          <a:p>
            <a:endParaRPr lang="en-US" b="1" dirty="0">
              <a:solidFill>
                <a:schemeClr val="bg1"/>
              </a:solidFill>
              <a:latin typeface="Helvetica Light"/>
              <a:cs typeface="Arial"/>
            </a:endParaRPr>
          </a:p>
        </p:txBody>
      </p:sp>
      <p:sp>
        <p:nvSpPr>
          <p:cNvPr id="14" name="TextBox 13">
            <a:extLst>
              <a:ext uri="{FF2B5EF4-FFF2-40B4-BE49-F238E27FC236}">
                <a16:creationId xmlns:a16="http://schemas.microsoft.com/office/drawing/2014/main" id="{2FF1A6DB-2591-44CB-84C7-7F595776725F}"/>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bg1"/>
                </a:solidFill>
              </a:rPr>
              <a:t>October 17, 2018</a:t>
            </a:r>
          </a:p>
        </p:txBody>
      </p:sp>
      <p:sp>
        <p:nvSpPr>
          <p:cNvPr id="16" name="Rectangle 15">
            <a:extLst>
              <a:ext uri="{FF2B5EF4-FFF2-40B4-BE49-F238E27FC236}">
                <a16:creationId xmlns:a16="http://schemas.microsoft.com/office/drawing/2014/main" id="{4A7A97EF-5D84-4A5D-A5BD-BE2EE0CB48B7}"/>
              </a:ext>
            </a:extLst>
          </p:cNvPr>
          <p:cNvSpPr/>
          <p:nvPr/>
        </p:nvSpPr>
        <p:spPr>
          <a:xfrm>
            <a:off x="1219200" y="635085"/>
            <a:ext cx="6172200" cy="584775"/>
          </a:xfrm>
          <a:prstGeom prst="rect">
            <a:avLst/>
          </a:prstGeom>
        </p:spPr>
        <p:txBody>
          <a:bodyPr wrap="square">
            <a:spAutoFit/>
          </a:bodyPr>
          <a:lstStyle/>
          <a:p>
            <a:pPr algn="ctr"/>
            <a:r>
              <a:rPr lang="en-US" sz="3200" b="1" dirty="0">
                <a:solidFill>
                  <a:schemeClr val="bg1"/>
                </a:solidFill>
                <a:latin typeface="Calibri Light" panose="020F0302020204030204" pitchFamily="34" charset="0"/>
                <a:cs typeface="Arial"/>
              </a:rPr>
              <a:t>Coverage Descriptions</a:t>
            </a:r>
          </a:p>
        </p:txBody>
      </p:sp>
      <p:sp>
        <p:nvSpPr>
          <p:cNvPr id="15" name="TextBox 14">
            <a:extLst>
              <a:ext uri="{FF2B5EF4-FFF2-40B4-BE49-F238E27FC236}">
                <a16:creationId xmlns:a16="http://schemas.microsoft.com/office/drawing/2014/main" id="{479A5043-09B7-43FC-828C-AC33067DF4E2}"/>
              </a:ext>
            </a:extLst>
          </p:cNvPr>
          <p:cNvSpPr txBox="1"/>
          <p:nvPr/>
        </p:nvSpPr>
        <p:spPr>
          <a:xfrm>
            <a:off x="530520" y="1247124"/>
            <a:ext cx="8082960" cy="1275349"/>
          </a:xfrm>
          <a:prstGeom prst="rect">
            <a:avLst/>
          </a:prstGeom>
          <a:solidFill>
            <a:schemeClr val="accent5">
              <a:lumMod val="40000"/>
              <a:lumOff val="60000"/>
              <a:alpha val="80000"/>
            </a:schemeClr>
          </a:solidFill>
        </p:spPr>
        <p:txBody>
          <a:bodyPr wrap="square" rtlCol="0">
            <a:spAutoFit/>
          </a:bodyPr>
          <a:lstStyle/>
          <a:p>
            <a:pPr lvl="0">
              <a:lnSpc>
                <a:spcPct val="150000"/>
              </a:lnSpc>
              <a:buClr>
                <a:srgbClr val="C00000"/>
              </a:buClr>
            </a:pPr>
            <a:r>
              <a:rPr lang="en-US" sz="2000" b="1" dirty="0">
                <a:latin typeface="Calibri Light" panose="020F0302020204030204" pitchFamily="34" charset="0"/>
                <a:cs typeface="Arial"/>
              </a:rPr>
              <a:t>  COVERAGE A: Multimedia Liability</a:t>
            </a:r>
          </a:p>
          <a:p>
            <a:pPr lvl="1">
              <a:lnSpc>
                <a:spcPct val="114000"/>
              </a:lnSpc>
              <a:buClr>
                <a:srgbClr val="C00000"/>
              </a:buClr>
              <a:buFont typeface="Wingdings" pitchFamily="2" charset="2"/>
              <a:buChar char="§"/>
            </a:pPr>
            <a:r>
              <a:rPr lang="en-US" sz="1400" dirty="0">
                <a:latin typeface="Calibri Light" panose="020F0302020204030204" pitchFamily="34" charset="0"/>
                <a:cs typeface="Arial"/>
              </a:rPr>
              <a:t> Coverage for third party claims alleging liability resulting from the dissemination of online or offline media material, including claims alleging copyright/trademark infringement, libel/slander, plagiarism, or personal injury.</a:t>
            </a:r>
            <a:endParaRPr lang="en-US" sz="1100" dirty="0">
              <a:latin typeface="+mj-lt"/>
              <a:cs typeface="Arial"/>
            </a:endParaRPr>
          </a:p>
        </p:txBody>
      </p:sp>
      <p:sp>
        <p:nvSpPr>
          <p:cNvPr id="18" name="TextBox 17">
            <a:extLst>
              <a:ext uri="{FF2B5EF4-FFF2-40B4-BE49-F238E27FC236}">
                <a16:creationId xmlns:a16="http://schemas.microsoft.com/office/drawing/2014/main" id="{ECB70763-3FC8-4753-ADF6-33AC2B50492E}"/>
              </a:ext>
            </a:extLst>
          </p:cNvPr>
          <p:cNvSpPr txBox="1"/>
          <p:nvPr/>
        </p:nvSpPr>
        <p:spPr>
          <a:xfrm>
            <a:off x="530520" y="2642966"/>
            <a:ext cx="8082960" cy="1029769"/>
          </a:xfrm>
          <a:prstGeom prst="rect">
            <a:avLst/>
          </a:prstGeom>
          <a:solidFill>
            <a:schemeClr val="accent5">
              <a:lumMod val="40000"/>
              <a:lumOff val="60000"/>
              <a:alpha val="80000"/>
            </a:schemeClr>
          </a:solidFill>
        </p:spPr>
        <p:txBody>
          <a:bodyPr wrap="square" rtlCol="0">
            <a:spAutoFit/>
          </a:bodyPr>
          <a:lstStyle/>
          <a:p>
            <a:pPr lvl="0">
              <a:lnSpc>
                <a:spcPct val="150000"/>
              </a:lnSpc>
              <a:buClr>
                <a:srgbClr val="C00000"/>
              </a:buClr>
            </a:pPr>
            <a:r>
              <a:rPr lang="en-US" sz="2000" b="1" dirty="0">
                <a:latin typeface="Calibri Light" panose="020F0302020204030204" pitchFamily="34" charset="0"/>
                <a:cs typeface="Arial"/>
              </a:rPr>
              <a:t>  COVERAGE B: Security &amp; Privacy Liability </a:t>
            </a:r>
          </a:p>
          <a:p>
            <a:pPr lvl="1">
              <a:lnSpc>
                <a:spcPct val="114000"/>
              </a:lnSpc>
              <a:buClr>
                <a:srgbClr val="C00000"/>
              </a:buClr>
              <a:buFont typeface="Wingdings" pitchFamily="2" charset="2"/>
              <a:buChar char="§"/>
            </a:pPr>
            <a:r>
              <a:rPr lang="en-US" sz="1400" dirty="0">
                <a:latin typeface="Calibri Light" panose="020F0302020204030204" pitchFamily="34" charset="0"/>
                <a:cs typeface="Arial"/>
              </a:rPr>
              <a:t> Coverage for claims alleging liability resulting from a security breach or privacy breach, including claims alleging failure to safeguard personal information. </a:t>
            </a:r>
            <a:endParaRPr lang="en-US" sz="1100" dirty="0">
              <a:latin typeface="+mj-lt"/>
              <a:cs typeface="Arial"/>
            </a:endParaRPr>
          </a:p>
        </p:txBody>
      </p:sp>
      <p:sp>
        <p:nvSpPr>
          <p:cNvPr id="19" name="TextBox 18">
            <a:extLst>
              <a:ext uri="{FF2B5EF4-FFF2-40B4-BE49-F238E27FC236}">
                <a16:creationId xmlns:a16="http://schemas.microsoft.com/office/drawing/2014/main" id="{ADA82136-6B85-4472-BAA6-61BAF975DB6D}"/>
              </a:ext>
            </a:extLst>
          </p:cNvPr>
          <p:cNvSpPr txBox="1"/>
          <p:nvPr/>
        </p:nvSpPr>
        <p:spPr>
          <a:xfrm>
            <a:off x="530520" y="3793228"/>
            <a:ext cx="8082960" cy="1029769"/>
          </a:xfrm>
          <a:prstGeom prst="rect">
            <a:avLst/>
          </a:prstGeom>
          <a:solidFill>
            <a:schemeClr val="accent5">
              <a:lumMod val="40000"/>
              <a:lumOff val="60000"/>
              <a:alpha val="80000"/>
            </a:schemeClr>
          </a:solidFill>
        </p:spPr>
        <p:txBody>
          <a:bodyPr wrap="square" rtlCol="0">
            <a:spAutoFit/>
          </a:bodyPr>
          <a:lstStyle/>
          <a:p>
            <a:pPr lvl="0">
              <a:lnSpc>
                <a:spcPct val="150000"/>
              </a:lnSpc>
              <a:buClr>
                <a:srgbClr val="C00000"/>
              </a:buClr>
            </a:pPr>
            <a:r>
              <a:rPr lang="en-US" sz="2000" b="1" dirty="0">
                <a:latin typeface="Calibri Light" panose="020F0302020204030204" pitchFamily="34" charset="0"/>
                <a:cs typeface="Arial"/>
              </a:rPr>
              <a:t>  COVERAGE C: Privacy Regulatory Defense &amp; Penalties</a:t>
            </a:r>
          </a:p>
          <a:p>
            <a:pPr lvl="1">
              <a:lnSpc>
                <a:spcPct val="114000"/>
              </a:lnSpc>
              <a:buClr>
                <a:srgbClr val="C00000"/>
              </a:buClr>
              <a:buFont typeface="Wingdings" pitchFamily="2" charset="2"/>
              <a:buChar char="§"/>
            </a:pPr>
            <a:r>
              <a:rPr lang="en-US" sz="1400" dirty="0">
                <a:latin typeface="Calibri Light" panose="020F0302020204030204" pitchFamily="34" charset="0"/>
                <a:cs typeface="Arial"/>
              </a:rPr>
              <a:t> Coverage for regulatory fines and penalties and regulatory compensatory awards incurred in privacy regulatory proceedings/investigations brought by federal, state, or local governmental agencies.</a:t>
            </a:r>
            <a:endParaRPr lang="en-US" sz="1100" dirty="0">
              <a:latin typeface="+mj-lt"/>
              <a:cs typeface="Arial"/>
            </a:endParaRPr>
          </a:p>
        </p:txBody>
      </p:sp>
      <p:sp>
        <p:nvSpPr>
          <p:cNvPr id="20" name="TextBox 19">
            <a:extLst>
              <a:ext uri="{FF2B5EF4-FFF2-40B4-BE49-F238E27FC236}">
                <a16:creationId xmlns:a16="http://schemas.microsoft.com/office/drawing/2014/main" id="{F224B348-9FA3-40D5-B7A9-05BA9400792C}"/>
              </a:ext>
            </a:extLst>
          </p:cNvPr>
          <p:cNvSpPr txBox="1"/>
          <p:nvPr/>
        </p:nvSpPr>
        <p:spPr>
          <a:xfrm>
            <a:off x="530520" y="4968246"/>
            <a:ext cx="8082960" cy="1275349"/>
          </a:xfrm>
          <a:prstGeom prst="rect">
            <a:avLst/>
          </a:prstGeom>
          <a:solidFill>
            <a:schemeClr val="accent5">
              <a:lumMod val="40000"/>
              <a:lumOff val="60000"/>
              <a:alpha val="80000"/>
            </a:schemeClr>
          </a:solidFill>
        </p:spPr>
        <p:txBody>
          <a:bodyPr wrap="square" rtlCol="0">
            <a:spAutoFit/>
          </a:bodyPr>
          <a:lstStyle/>
          <a:p>
            <a:pPr lvl="0">
              <a:lnSpc>
                <a:spcPct val="150000"/>
              </a:lnSpc>
              <a:buClr>
                <a:srgbClr val="C00000"/>
              </a:buClr>
            </a:pPr>
            <a:r>
              <a:rPr lang="en-US" sz="2000" b="1" dirty="0">
                <a:latin typeface="Calibri Light" panose="020F0302020204030204" pitchFamily="34" charset="0"/>
                <a:cs typeface="Arial"/>
              </a:rPr>
              <a:t>  COVERAGE D: PCI DSS Liability</a:t>
            </a:r>
          </a:p>
          <a:p>
            <a:pPr lvl="1">
              <a:lnSpc>
                <a:spcPct val="114000"/>
              </a:lnSpc>
              <a:buClr>
                <a:srgbClr val="C00000"/>
              </a:buClr>
              <a:buFont typeface="Wingdings" pitchFamily="2" charset="2"/>
              <a:buChar char="§"/>
            </a:pPr>
            <a:r>
              <a:rPr lang="en-US" sz="1400" dirty="0">
                <a:latin typeface="Calibri Light" panose="020F0302020204030204" pitchFamily="34" charset="0"/>
                <a:cs typeface="Arial"/>
              </a:rPr>
              <a:t> Coverage for assessments, fines, or penalties imposed by banks or credit card companies due to non-compliance with the Payment Card Industry Data Security Standard (PCI DSS) or payment card company rules.</a:t>
            </a:r>
            <a:endParaRPr lang="en-US" sz="1100" dirty="0">
              <a:latin typeface="+mj-lt"/>
              <a:cs typeface="Arial"/>
            </a:endParaRPr>
          </a:p>
        </p:txBody>
      </p:sp>
      <p:sp>
        <p:nvSpPr>
          <p:cNvPr id="21" name="Rectangle 20">
            <a:extLst>
              <a:ext uri="{FF2B5EF4-FFF2-40B4-BE49-F238E27FC236}">
                <a16:creationId xmlns:a16="http://schemas.microsoft.com/office/drawing/2014/main" id="{7C9EDAB2-174A-43F4-B9FF-250893FB4599}"/>
              </a:ext>
            </a:extLst>
          </p:cNvPr>
          <p:cNvSpPr/>
          <p:nvPr/>
        </p:nvSpPr>
        <p:spPr>
          <a:xfrm>
            <a:off x="2019300" y="46010"/>
            <a:ext cx="4572000" cy="707886"/>
          </a:xfrm>
          <a:prstGeom prst="rect">
            <a:avLst/>
          </a:prstGeom>
        </p:spPr>
        <p:txBody>
          <a:bodyPr>
            <a:spAutoFit/>
          </a:bodyPr>
          <a:lstStyle/>
          <a:p>
            <a:pPr algn="ctr"/>
            <a:r>
              <a:rPr lang="en-US" sz="4000" b="1" dirty="0">
                <a:solidFill>
                  <a:schemeClr val="bg1"/>
                </a:solidFill>
                <a:latin typeface="Calibri Light" panose="020F0302020204030204" pitchFamily="34" charset="0"/>
                <a:cs typeface="Arial"/>
              </a:rPr>
              <a:t>MIIA Cyber Program</a:t>
            </a:r>
          </a:p>
        </p:txBody>
      </p:sp>
      <p:sp>
        <p:nvSpPr>
          <p:cNvPr id="22" name="Rectangle 21">
            <a:extLst>
              <a:ext uri="{FF2B5EF4-FFF2-40B4-BE49-F238E27FC236}">
                <a16:creationId xmlns:a16="http://schemas.microsoft.com/office/drawing/2014/main" id="{905D4D5F-1D08-4B42-82DF-92D29C55209D}"/>
              </a:ext>
            </a:extLst>
          </p:cNvPr>
          <p:cNvSpPr/>
          <p:nvPr/>
        </p:nvSpPr>
        <p:spPr>
          <a:xfrm>
            <a:off x="7239000" y="6243595"/>
            <a:ext cx="1905000" cy="614404"/>
          </a:xfrm>
          <a:prstGeom prst="rect">
            <a:avLst/>
          </a:prstGeom>
          <a:solidFill>
            <a:srgbClr val="13558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06AE984-0F53-4B0D-AD07-36E7252AFF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358" y="6033159"/>
            <a:ext cx="1528284" cy="1035167"/>
          </a:xfrm>
          <a:prstGeom prst="rect">
            <a:avLst/>
          </a:prstGeom>
        </p:spPr>
      </p:pic>
    </p:spTree>
    <p:extLst>
      <p:ext uri="{BB962C8B-B14F-4D97-AF65-F5344CB8AC3E}">
        <p14:creationId xmlns:p14="http://schemas.microsoft.com/office/powerpoint/2010/main" val="2985512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AFBD4-2253-4B29-B50F-28E20C62A57F}"/>
              </a:ext>
            </a:extLst>
          </p:cNvPr>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l="2919" t="9302" r="544" b="8200"/>
          <a:stretch/>
        </p:blipFill>
        <p:spPr>
          <a:xfrm>
            <a:off x="0" y="1219860"/>
            <a:ext cx="9144000" cy="5029201"/>
          </a:xfrm>
          <a:prstGeom prst="rect">
            <a:avLst/>
          </a:prstGeom>
        </p:spPr>
      </p:pic>
      <p:sp>
        <p:nvSpPr>
          <p:cNvPr id="9" name="Title 1"/>
          <p:cNvSpPr txBox="1">
            <a:spLocks/>
          </p:cNvSpPr>
          <p:nvPr/>
        </p:nvSpPr>
        <p:spPr>
          <a:xfrm>
            <a:off x="158327" y="1422950"/>
            <a:ext cx="3143250" cy="755259"/>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kern="1200">
                <a:solidFill>
                  <a:schemeClr val="tx1"/>
                </a:solidFill>
                <a:latin typeface="Arial" pitchFamily="34" charset="0"/>
                <a:ea typeface="+mj-ea"/>
                <a:cs typeface="+mj-cs"/>
              </a:defRPr>
            </a:lvl1pPr>
          </a:lstStyle>
          <a:p>
            <a:endParaRPr lang="en-US" b="1" dirty="0">
              <a:solidFill>
                <a:schemeClr val="bg1"/>
              </a:solidFill>
              <a:latin typeface="Helvetica Light"/>
              <a:cs typeface="Arial"/>
            </a:endParaRPr>
          </a:p>
        </p:txBody>
      </p:sp>
      <p:sp>
        <p:nvSpPr>
          <p:cNvPr id="14" name="TextBox 13">
            <a:extLst>
              <a:ext uri="{FF2B5EF4-FFF2-40B4-BE49-F238E27FC236}">
                <a16:creationId xmlns:a16="http://schemas.microsoft.com/office/drawing/2014/main" id="{2FF1A6DB-2591-44CB-84C7-7F595776725F}"/>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bg1"/>
                </a:solidFill>
              </a:rPr>
              <a:t>October 17, 2018</a:t>
            </a:r>
          </a:p>
        </p:txBody>
      </p:sp>
      <p:sp>
        <p:nvSpPr>
          <p:cNvPr id="10" name="Rectangle 9">
            <a:extLst>
              <a:ext uri="{FF2B5EF4-FFF2-40B4-BE49-F238E27FC236}">
                <a16:creationId xmlns:a16="http://schemas.microsoft.com/office/drawing/2014/main" id="{4CBCF27F-08DD-4BB4-BF87-BD7A18200967}"/>
              </a:ext>
            </a:extLst>
          </p:cNvPr>
          <p:cNvSpPr/>
          <p:nvPr/>
        </p:nvSpPr>
        <p:spPr>
          <a:xfrm>
            <a:off x="1219200" y="640916"/>
            <a:ext cx="6172200" cy="584775"/>
          </a:xfrm>
          <a:prstGeom prst="rect">
            <a:avLst/>
          </a:prstGeom>
        </p:spPr>
        <p:txBody>
          <a:bodyPr wrap="square">
            <a:spAutoFit/>
          </a:bodyPr>
          <a:lstStyle/>
          <a:p>
            <a:pPr algn="ctr"/>
            <a:r>
              <a:rPr lang="en-US" sz="3200" b="1" dirty="0">
                <a:solidFill>
                  <a:schemeClr val="bg1"/>
                </a:solidFill>
                <a:latin typeface="Calibri Light" panose="020F0302020204030204" pitchFamily="34" charset="0"/>
                <a:cs typeface="Arial"/>
              </a:rPr>
              <a:t>Coverage </a:t>
            </a:r>
            <a:r>
              <a:rPr lang="en-US" sz="2800" b="1" dirty="0">
                <a:solidFill>
                  <a:schemeClr val="bg1"/>
                </a:solidFill>
                <a:latin typeface="Calibri Light" panose="020F0302020204030204" pitchFamily="34" charset="0"/>
                <a:cs typeface="Arial"/>
              </a:rPr>
              <a:t>Descriptions</a:t>
            </a:r>
          </a:p>
        </p:txBody>
      </p:sp>
      <p:sp>
        <p:nvSpPr>
          <p:cNvPr id="15" name="Rectangle 14">
            <a:extLst>
              <a:ext uri="{FF2B5EF4-FFF2-40B4-BE49-F238E27FC236}">
                <a16:creationId xmlns:a16="http://schemas.microsoft.com/office/drawing/2014/main" id="{BDF52E80-F521-49FF-9174-FD4D2648D3DD}"/>
              </a:ext>
            </a:extLst>
          </p:cNvPr>
          <p:cNvSpPr/>
          <p:nvPr/>
        </p:nvSpPr>
        <p:spPr>
          <a:xfrm>
            <a:off x="2019300" y="46010"/>
            <a:ext cx="4572000" cy="707886"/>
          </a:xfrm>
          <a:prstGeom prst="rect">
            <a:avLst/>
          </a:prstGeom>
        </p:spPr>
        <p:txBody>
          <a:bodyPr>
            <a:spAutoFit/>
          </a:bodyPr>
          <a:lstStyle/>
          <a:p>
            <a:pPr algn="ctr"/>
            <a:r>
              <a:rPr lang="en-US" sz="4000" b="1" dirty="0">
                <a:solidFill>
                  <a:schemeClr val="bg1"/>
                </a:solidFill>
                <a:latin typeface="Calibri Light" panose="020F0302020204030204" pitchFamily="34" charset="0"/>
                <a:cs typeface="Arial"/>
              </a:rPr>
              <a:t>MIIA Cyber Program</a:t>
            </a:r>
          </a:p>
        </p:txBody>
      </p:sp>
      <p:sp>
        <p:nvSpPr>
          <p:cNvPr id="18" name="Rectangle 17">
            <a:extLst>
              <a:ext uri="{FF2B5EF4-FFF2-40B4-BE49-F238E27FC236}">
                <a16:creationId xmlns:a16="http://schemas.microsoft.com/office/drawing/2014/main" id="{A8E53240-135E-41B9-9A3D-B9BA80C698A0}"/>
              </a:ext>
            </a:extLst>
          </p:cNvPr>
          <p:cNvSpPr/>
          <p:nvPr/>
        </p:nvSpPr>
        <p:spPr>
          <a:xfrm>
            <a:off x="7239000" y="6269929"/>
            <a:ext cx="1905000" cy="588070"/>
          </a:xfrm>
          <a:prstGeom prst="rect">
            <a:avLst/>
          </a:prstGeom>
          <a:solidFill>
            <a:srgbClr val="13558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B8B113A-E4A5-4726-93E1-CFDF80EC2A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358" y="6033159"/>
            <a:ext cx="1528284" cy="1035167"/>
          </a:xfrm>
          <a:prstGeom prst="rect">
            <a:avLst/>
          </a:prstGeom>
        </p:spPr>
      </p:pic>
      <p:sp>
        <p:nvSpPr>
          <p:cNvPr id="20" name="TextBox 19">
            <a:extLst>
              <a:ext uri="{FF2B5EF4-FFF2-40B4-BE49-F238E27FC236}">
                <a16:creationId xmlns:a16="http://schemas.microsoft.com/office/drawing/2014/main" id="{EE7608F6-505F-4455-83C3-4E05D29AD643}"/>
              </a:ext>
            </a:extLst>
          </p:cNvPr>
          <p:cNvSpPr txBox="1"/>
          <p:nvPr/>
        </p:nvSpPr>
        <p:spPr>
          <a:xfrm>
            <a:off x="479357" y="1348802"/>
            <a:ext cx="8082960" cy="1255344"/>
          </a:xfrm>
          <a:prstGeom prst="rect">
            <a:avLst/>
          </a:prstGeom>
          <a:solidFill>
            <a:schemeClr val="accent5">
              <a:lumMod val="40000"/>
              <a:lumOff val="60000"/>
              <a:alpha val="68000"/>
            </a:schemeClr>
          </a:solidFill>
        </p:spPr>
        <p:txBody>
          <a:bodyPr wrap="square" rtlCol="0">
            <a:spAutoFit/>
          </a:bodyPr>
          <a:lstStyle/>
          <a:p>
            <a:pPr lvl="0">
              <a:lnSpc>
                <a:spcPct val="150000"/>
              </a:lnSpc>
              <a:buClr>
                <a:srgbClr val="C00000"/>
              </a:buClr>
            </a:pPr>
            <a:r>
              <a:rPr lang="en-US" b="1" dirty="0">
                <a:latin typeface="Calibri Light" panose="020F0302020204030204" pitchFamily="34" charset="0"/>
                <a:cs typeface="Arial"/>
              </a:rPr>
              <a:t>COVERAGE E: Breach Event Costs</a:t>
            </a:r>
          </a:p>
          <a:p>
            <a:pPr lvl="1">
              <a:lnSpc>
                <a:spcPct val="114000"/>
              </a:lnSpc>
              <a:buClr>
                <a:srgbClr val="C00000"/>
              </a:buClr>
              <a:buFont typeface="Wingdings" pitchFamily="2" charset="2"/>
              <a:buChar char="§"/>
            </a:pPr>
            <a:r>
              <a:rPr lang="en-US" sz="1500" dirty="0">
                <a:latin typeface="Calibri Light" panose="020F0302020204030204" pitchFamily="34" charset="0"/>
                <a:cs typeface="Arial"/>
              </a:rPr>
              <a:t> </a:t>
            </a:r>
            <a:r>
              <a:rPr lang="en-US" sz="1425" dirty="0">
                <a:latin typeface="Calibri Light" panose="020F0302020204030204" pitchFamily="34" charset="0"/>
                <a:cs typeface="Arial"/>
              </a:rPr>
              <a:t>Coverage for mitigation costs and expenses incurred because of a privacy breach, security breach or adverse media report, including legal expenses, public relations expenses, IT forensic expenses, and costs to provide credit monitoring and identity theft assistance to affected individuals.</a:t>
            </a:r>
            <a:endParaRPr lang="en-US" sz="1425" dirty="0">
              <a:latin typeface="+mj-lt"/>
              <a:cs typeface="Arial"/>
            </a:endParaRPr>
          </a:p>
        </p:txBody>
      </p:sp>
      <p:sp>
        <p:nvSpPr>
          <p:cNvPr id="21" name="TextBox 20">
            <a:extLst>
              <a:ext uri="{FF2B5EF4-FFF2-40B4-BE49-F238E27FC236}">
                <a16:creationId xmlns:a16="http://schemas.microsoft.com/office/drawing/2014/main" id="{6D7C81AD-9871-48AB-BFD5-373AF89C9D6E}"/>
              </a:ext>
            </a:extLst>
          </p:cNvPr>
          <p:cNvSpPr txBox="1"/>
          <p:nvPr/>
        </p:nvSpPr>
        <p:spPr>
          <a:xfrm>
            <a:off x="479357" y="2765218"/>
            <a:ext cx="8082960" cy="992195"/>
          </a:xfrm>
          <a:prstGeom prst="rect">
            <a:avLst/>
          </a:prstGeom>
          <a:solidFill>
            <a:schemeClr val="accent5">
              <a:lumMod val="40000"/>
              <a:lumOff val="60000"/>
              <a:alpha val="68000"/>
            </a:schemeClr>
          </a:solidFill>
        </p:spPr>
        <p:txBody>
          <a:bodyPr wrap="square" rtlCol="0">
            <a:spAutoFit/>
          </a:bodyPr>
          <a:lstStyle/>
          <a:p>
            <a:pPr lvl="0">
              <a:lnSpc>
                <a:spcPct val="150000"/>
              </a:lnSpc>
              <a:buClr>
                <a:srgbClr val="C00000"/>
              </a:buClr>
            </a:pPr>
            <a:r>
              <a:rPr lang="en-US" b="1" dirty="0">
                <a:latin typeface="Calibri Light" panose="020F0302020204030204" pitchFamily="34" charset="0"/>
                <a:cs typeface="Arial"/>
              </a:rPr>
              <a:t>COVERAGE F: </a:t>
            </a:r>
            <a:r>
              <a:rPr lang="en-US" b="1" dirty="0" err="1">
                <a:latin typeface="Calibri Light" panose="020F0302020204030204" pitchFamily="34" charset="0"/>
                <a:cs typeface="Arial"/>
              </a:rPr>
              <a:t>BrandGuard</a:t>
            </a:r>
            <a:r>
              <a:rPr lang="en-US" b="1" dirty="0">
                <a:latin typeface="Calibri Light" panose="020F0302020204030204" pitchFamily="34" charset="0"/>
                <a:cs typeface="Arial"/>
              </a:rPr>
              <a:t>®</a:t>
            </a:r>
          </a:p>
          <a:p>
            <a:pPr lvl="1">
              <a:lnSpc>
                <a:spcPct val="114000"/>
              </a:lnSpc>
              <a:buClr>
                <a:srgbClr val="C00000"/>
              </a:buClr>
              <a:buFont typeface="Wingdings" pitchFamily="2" charset="2"/>
              <a:buChar char="§"/>
            </a:pPr>
            <a:r>
              <a:rPr lang="en-US" sz="1350" dirty="0">
                <a:latin typeface="Calibri Light" panose="020F0302020204030204" pitchFamily="34" charset="0"/>
                <a:cs typeface="Arial"/>
              </a:rPr>
              <a:t> </a:t>
            </a:r>
            <a:r>
              <a:rPr lang="en-US" sz="1425" dirty="0">
                <a:latin typeface="Calibri Light" panose="020F0302020204030204" pitchFamily="34" charset="0"/>
                <a:cs typeface="Arial"/>
              </a:rPr>
              <a:t>Coverage for loss of net profit incurred as a direct result of an adverse media report or notification to affected individuals following a security breach or privacy breach.</a:t>
            </a:r>
            <a:endParaRPr lang="en-US" sz="1425" dirty="0">
              <a:latin typeface="+mj-lt"/>
              <a:cs typeface="Arial"/>
            </a:endParaRPr>
          </a:p>
        </p:txBody>
      </p:sp>
      <p:sp>
        <p:nvSpPr>
          <p:cNvPr id="22" name="TextBox 21">
            <a:extLst>
              <a:ext uri="{FF2B5EF4-FFF2-40B4-BE49-F238E27FC236}">
                <a16:creationId xmlns:a16="http://schemas.microsoft.com/office/drawing/2014/main" id="{A825E8E8-8CDD-4A9C-A06B-825BB31D631A}"/>
              </a:ext>
            </a:extLst>
          </p:cNvPr>
          <p:cNvSpPr txBox="1"/>
          <p:nvPr/>
        </p:nvSpPr>
        <p:spPr>
          <a:xfrm>
            <a:off x="464861" y="3974867"/>
            <a:ext cx="8082960" cy="2242217"/>
          </a:xfrm>
          <a:prstGeom prst="rect">
            <a:avLst/>
          </a:prstGeom>
          <a:solidFill>
            <a:schemeClr val="accent5">
              <a:lumMod val="40000"/>
              <a:lumOff val="60000"/>
              <a:alpha val="68000"/>
            </a:schemeClr>
          </a:solidFill>
        </p:spPr>
        <p:txBody>
          <a:bodyPr wrap="square" rtlCol="0">
            <a:spAutoFit/>
          </a:bodyPr>
          <a:lstStyle/>
          <a:p>
            <a:pPr lvl="0">
              <a:lnSpc>
                <a:spcPct val="150000"/>
              </a:lnSpc>
              <a:buClr>
                <a:srgbClr val="C00000"/>
              </a:buClr>
            </a:pPr>
            <a:r>
              <a:rPr lang="en-US" b="1" dirty="0">
                <a:latin typeface="Calibri Light" panose="020F0302020204030204" pitchFamily="34" charset="0"/>
                <a:cs typeface="Arial"/>
              </a:rPr>
              <a:t>COVERAGE G: Network Asset Protection</a:t>
            </a:r>
          </a:p>
          <a:p>
            <a:pPr lvl="1">
              <a:lnSpc>
                <a:spcPct val="114000"/>
              </a:lnSpc>
              <a:buClr>
                <a:srgbClr val="C00000"/>
              </a:buClr>
              <a:buFont typeface="Wingdings" pitchFamily="2" charset="2"/>
              <a:buChar char="§"/>
            </a:pPr>
            <a:r>
              <a:rPr lang="en-US" sz="1350" dirty="0">
                <a:latin typeface="Calibri Light" panose="020F0302020204030204" pitchFamily="34" charset="0"/>
                <a:cs typeface="Arial"/>
              </a:rPr>
              <a:t> </a:t>
            </a:r>
            <a:r>
              <a:rPr lang="en-US" sz="1425" dirty="0">
                <a:latin typeface="Calibri Light" panose="020F0302020204030204" pitchFamily="34" charset="0"/>
                <a:cs typeface="Arial"/>
              </a:rPr>
              <a:t>Coverage for reasonable and necessary amounts incurred to recover and/or replace electronic data that is compromised, damaged, lost, erased or corrupted due to (1) accidental damage or destruction of electronic media or computer hardware, (2) administrative or operational mistakes in the handling of electronic data, or (3) computer crime/attacks including malicious code and denial of service attacks. Coverage also extends to business income loss and interruption expenses incurred because of a total or partial interruption of an insured computer system directly caused by any of the above events.</a:t>
            </a:r>
            <a:endParaRPr lang="en-US" sz="1425" dirty="0">
              <a:latin typeface="+mj-lt"/>
              <a:cs typeface="Arial"/>
            </a:endParaRPr>
          </a:p>
        </p:txBody>
      </p:sp>
    </p:spTree>
    <p:extLst>
      <p:ext uri="{BB962C8B-B14F-4D97-AF65-F5344CB8AC3E}">
        <p14:creationId xmlns:p14="http://schemas.microsoft.com/office/powerpoint/2010/main" val="2752094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AFBD4-2253-4B29-B50F-28E20C62A57F}"/>
              </a:ext>
            </a:extLst>
          </p:cNvPr>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l="2919" t="9302" r="544" b="8200"/>
          <a:stretch/>
        </p:blipFill>
        <p:spPr>
          <a:xfrm>
            <a:off x="-16079" y="1226874"/>
            <a:ext cx="9144000" cy="5029201"/>
          </a:xfrm>
          <a:prstGeom prst="rect">
            <a:avLst/>
          </a:prstGeom>
        </p:spPr>
      </p:pic>
      <p:sp>
        <p:nvSpPr>
          <p:cNvPr id="9" name="Title 1"/>
          <p:cNvSpPr txBox="1">
            <a:spLocks/>
          </p:cNvSpPr>
          <p:nvPr/>
        </p:nvSpPr>
        <p:spPr>
          <a:xfrm>
            <a:off x="158327" y="1422950"/>
            <a:ext cx="3143250" cy="755259"/>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kern="1200">
                <a:solidFill>
                  <a:schemeClr val="tx1"/>
                </a:solidFill>
                <a:latin typeface="Arial" pitchFamily="34" charset="0"/>
                <a:ea typeface="+mj-ea"/>
                <a:cs typeface="+mj-cs"/>
              </a:defRPr>
            </a:lvl1pPr>
          </a:lstStyle>
          <a:p>
            <a:endParaRPr lang="en-US" b="1" dirty="0">
              <a:solidFill>
                <a:schemeClr val="bg1"/>
              </a:solidFill>
              <a:latin typeface="Helvetica Light"/>
              <a:cs typeface="Arial"/>
            </a:endParaRPr>
          </a:p>
        </p:txBody>
      </p:sp>
      <p:sp>
        <p:nvSpPr>
          <p:cNvPr id="14" name="TextBox 13">
            <a:extLst>
              <a:ext uri="{FF2B5EF4-FFF2-40B4-BE49-F238E27FC236}">
                <a16:creationId xmlns:a16="http://schemas.microsoft.com/office/drawing/2014/main" id="{2FF1A6DB-2591-44CB-84C7-7F595776725F}"/>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bg1"/>
                </a:solidFill>
              </a:rPr>
              <a:t>October 17, 2018</a:t>
            </a:r>
          </a:p>
        </p:txBody>
      </p:sp>
      <p:sp>
        <p:nvSpPr>
          <p:cNvPr id="16" name="Rectangle 15">
            <a:extLst>
              <a:ext uri="{FF2B5EF4-FFF2-40B4-BE49-F238E27FC236}">
                <a16:creationId xmlns:a16="http://schemas.microsoft.com/office/drawing/2014/main" id="{4A7A97EF-5D84-4A5D-A5BD-BE2EE0CB48B7}"/>
              </a:ext>
            </a:extLst>
          </p:cNvPr>
          <p:cNvSpPr/>
          <p:nvPr/>
        </p:nvSpPr>
        <p:spPr>
          <a:xfrm>
            <a:off x="1219200" y="640916"/>
            <a:ext cx="6172200" cy="584775"/>
          </a:xfrm>
          <a:prstGeom prst="rect">
            <a:avLst/>
          </a:prstGeom>
        </p:spPr>
        <p:txBody>
          <a:bodyPr wrap="square">
            <a:spAutoFit/>
          </a:bodyPr>
          <a:lstStyle/>
          <a:p>
            <a:pPr algn="ctr"/>
            <a:r>
              <a:rPr lang="en-US" sz="3200" b="1" dirty="0">
                <a:solidFill>
                  <a:schemeClr val="bg1"/>
                </a:solidFill>
                <a:latin typeface="Calibri Light" panose="020F0302020204030204" pitchFamily="34" charset="0"/>
                <a:cs typeface="Arial"/>
              </a:rPr>
              <a:t>Coverage </a:t>
            </a:r>
            <a:r>
              <a:rPr lang="en-US" sz="2800" b="1" dirty="0">
                <a:solidFill>
                  <a:schemeClr val="bg1"/>
                </a:solidFill>
                <a:latin typeface="Calibri Light" panose="020F0302020204030204" pitchFamily="34" charset="0"/>
                <a:cs typeface="Arial"/>
              </a:rPr>
              <a:t>Descriptions</a:t>
            </a:r>
          </a:p>
        </p:txBody>
      </p:sp>
      <p:sp>
        <p:nvSpPr>
          <p:cNvPr id="11" name="TextBox 10">
            <a:extLst>
              <a:ext uri="{FF2B5EF4-FFF2-40B4-BE49-F238E27FC236}">
                <a16:creationId xmlns:a16="http://schemas.microsoft.com/office/drawing/2014/main" id="{1B21F0AF-9E2C-4158-9A1D-C9B5A80DB7F1}"/>
              </a:ext>
            </a:extLst>
          </p:cNvPr>
          <p:cNvSpPr txBox="1"/>
          <p:nvPr/>
        </p:nvSpPr>
        <p:spPr>
          <a:xfrm>
            <a:off x="530520" y="1403840"/>
            <a:ext cx="8082960" cy="1097801"/>
          </a:xfrm>
          <a:prstGeom prst="rect">
            <a:avLst/>
          </a:prstGeom>
          <a:solidFill>
            <a:schemeClr val="accent5">
              <a:lumMod val="40000"/>
              <a:lumOff val="60000"/>
              <a:alpha val="78000"/>
            </a:schemeClr>
          </a:solidFill>
          <a:ln>
            <a:solidFill>
              <a:schemeClr val="accent5">
                <a:lumMod val="40000"/>
                <a:lumOff val="60000"/>
              </a:schemeClr>
            </a:solidFill>
          </a:ln>
        </p:spPr>
        <p:txBody>
          <a:bodyPr wrap="square" rtlCol="0">
            <a:spAutoFit/>
          </a:bodyPr>
          <a:lstStyle/>
          <a:p>
            <a:pPr lvl="0">
              <a:lnSpc>
                <a:spcPct val="150000"/>
              </a:lnSpc>
              <a:buClr>
                <a:srgbClr val="C00000"/>
              </a:buClr>
            </a:pPr>
            <a:r>
              <a:rPr lang="en-US" sz="2000" b="1" dirty="0">
                <a:latin typeface="Calibri Light" panose="020F0302020204030204" pitchFamily="34" charset="0"/>
                <a:cs typeface="Arial"/>
              </a:rPr>
              <a:t>COVERAGE H: Cyber Extortion</a:t>
            </a:r>
          </a:p>
          <a:p>
            <a:pPr lvl="1">
              <a:lnSpc>
                <a:spcPct val="114000"/>
              </a:lnSpc>
              <a:buClr>
                <a:srgbClr val="C00000"/>
              </a:buClr>
              <a:buFont typeface="Wingdings" pitchFamily="2" charset="2"/>
              <a:buChar char="§"/>
            </a:pPr>
            <a:r>
              <a:rPr lang="en-US" sz="1600" dirty="0">
                <a:latin typeface="Calibri Light" panose="020F0302020204030204" pitchFamily="34" charset="0"/>
                <a:cs typeface="Arial"/>
              </a:rPr>
              <a:t> Coverage for extortion expenses incurred and extortion monies paid as a direct result of a credible cyber extortion threat.</a:t>
            </a:r>
            <a:endParaRPr lang="en-US" sz="1600" dirty="0">
              <a:latin typeface="+mj-lt"/>
              <a:cs typeface="Arial"/>
            </a:endParaRPr>
          </a:p>
        </p:txBody>
      </p:sp>
      <p:sp>
        <p:nvSpPr>
          <p:cNvPr id="12" name="TextBox 11">
            <a:extLst>
              <a:ext uri="{FF2B5EF4-FFF2-40B4-BE49-F238E27FC236}">
                <a16:creationId xmlns:a16="http://schemas.microsoft.com/office/drawing/2014/main" id="{B9C0ACF7-2C98-4AC6-8451-9E2DBA874527}"/>
              </a:ext>
            </a:extLst>
          </p:cNvPr>
          <p:cNvSpPr txBox="1"/>
          <p:nvPr/>
        </p:nvSpPr>
        <p:spPr>
          <a:xfrm>
            <a:off x="530520" y="2737041"/>
            <a:ext cx="8082960" cy="1939955"/>
          </a:xfrm>
          <a:prstGeom prst="rect">
            <a:avLst/>
          </a:prstGeom>
          <a:solidFill>
            <a:schemeClr val="accent5">
              <a:lumMod val="40000"/>
              <a:lumOff val="60000"/>
              <a:alpha val="78000"/>
            </a:schemeClr>
          </a:solidFill>
          <a:ln>
            <a:solidFill>
              <a:schemeClr val="accent5">
                <a:lumMod val="40000"/>
                <a:lumOff val="60000"/>
              </a:schemeClr>
            </a:solidFill>
          </a:ln>
        </p:spPr>
        <p:txBody>
          <a:bodyPr wrap="square" rtlCol="0">
            <a:spAutoFit/>
          </a:bodyPr>
          <a:lstStyle/>
          <a:p>
            <a:pPr lvl="0">
              <a:lnSpc>
                <a:spcPct val="150000"/>
              </a:lnSpc>
              <a:buClr>
                <a:srgbClr val="C00000"/>
              </a:buClr>
            </a:pPr>
            <a:r>
              <a:rPr lang="en-US" sz="2000" b="1" dirty="0">
                <a:latin typeface="Calibri Light" panose="020F0302020204030204" pitchFamily="34" charset="0"/>
                <a:cs typeface="Arial"/>
              </a:rPr>
              <a:t>COVERAGE I: Cyber Crime</a:t>
            </a:r>
          </a:p>
          <a:p>
            <a:pPr lvl="1">
              <a:lnSpc>
                <a:spcPct val="114000"/>
              </a:lnSpc>
              <a:buClr>
                <a:srgbClr val="C00000"/>
              </a:buClr>
              <a:buFont typeface="Wingdings" pitchFamily="2" charset="2"/>
              <a:buChar char="§"/>
            </a:pPr>
            <a:r>
              <a:rPr lang="en-US" sz="1600" dirty="0">
                <a:latin typeface="Calibri Light" panose="020F0302020204030204" pitchFamily="34" charset="0"/>
                <a:cs typeface="Arial"/>
              </a:rPr>
              <a:t> Coverage for loss of money or securities incurred due to financial fraud, including wire transfer fraud; charges incurred for unauthorized calls resulting from fraudulent use of an Insured’s telephone system; expenses incurred to notify customers of phishing schemes that impersonate the Insured or the Insured’s brands, products or services, and the costs of reimbursing customers for loss they sustain as a result of such phishing schemes.</a:t>
            </a:r>
            <a:endParaRPr lang="en-US" sz="1600" dirty="0">
              <a:latin typeface="+mj-lt"/>
              <a:cs typeface="Arial"/>
            </a:endParaRPr>
          </a:p>
        </p:txBody>
      </p:sp>
      <p:sp>
        <p:nvSpPr>
          <p:cNvPr id="17" name="TextBox 16">
            <a:extLst>
              <a:ext uri="{FF2B5EF4-FFF2-40B4-BE49-F238E27FC236}">
                <a16:creationId xmlns:a16="http://schemas.microsoft.com/office/drawing/2014/main" id="{462FF011-EFF9-4073-86E7-1BB1B03E4D04}"/>
              </a:ext>
            </a:extLst>
          </p:cNvPr>
          <p:cNvSpPr txBox="1"/>
          <p:nvPr/>
        </p:nvSpPr>
        <p:spPr>
          <a:xfrm>
            <a:off x="530520" y="4914490"/>
            <a:ext cx="8082960" cy="1097801"/>
          </a:xfrm>
          <a:prstGeom prst="rect">
            <a:avLst/>
          </a:prstGeom>
          <a:solidFill>
            <a:schemeClr val="accent5">
              <a:lumMod val="40000"/>
              <a:lumOff val="60000"/>
              <a:alpha val="78000"/>
            </a:schemeClr>
          </a:solidFill>
          <a:ln>
            <a:solidFill>
              <a:schemeClr val="accent5">
                <a:lumMod val="40000"/>
                <a:lumOff val="60000"/>
              </a:schemeClr>
            </a:solidFill>
          </a:ln>
        </p:spPr>
        <p:txBody>
          <a:bodyPr wrap="square" rtlCol="0">
            <a:spAutoFit/>
          </a:bodyPr>
          <a:lstStyle/>
          <a:p>
            <a:pPr lvl="0">
              <a:lnSpc>
                <a:spcPct val="150000"/>
              </a:lnSpc>
              <a:buClr>
                <a:srgbClr val="C00000"/>
              </a:buClr>
            </a:pPr>
            <a:r>
              <a:rPr lang="en-US" sz="2000" b="1" dirty="0">
                <a:latin typeface="Calibri Light" panose="020F0302020204030204" pitchFamily="34" charset="0"/>
                <a:cs typeface="Arial"/>
              </a:rPr>
              <a:t>COVERAGE J: Dependent System Failure</a:t>
            </a:r>
          </a:p>
          <a:p>
            <a:pPr lvl="1">
              <a:lnSpc>
                <a:spcPct val="114000"/>
              </a:lnSpc>
              <a:buClr>
                <a:srgbClr val="C00000"/>
              </a:buClr>
              <a:buFont typeface="Wingdings" pitchFamily="2" charset="2"/>
              <a:buChar char="§"/>
            </a:pPr>
            <a:r>
              <a:rPr lang="en-US" sz="1600" dirty="0">
                <a:latin typeface="Calibri Light" panose="020F0302020204030204" pitchFamily="34" charset="0"/>
                <a:cs typeface="Arial"/>
              </a:rPr>
              <a:t>Coverage for a business’ loss of income and interruption expenses incurred as a result of a third-party service provider‘s system going down.</a:t>
            </a:r>
            <a:endParaRPr lang="en-US" sz="1600" dirty="0">
              <a:latin typeface="+mj-lt"/>
              <a:cs typeface="Arial"/>
            </a:endParaRPr>
          </a:p>
        </p:txBody>
      </p:sp>
      <p:sp>
        <p:nvSpPr>
          <p:cNvPr id="10" name="Rectangle 9">
            <a:extLst>
              <a:ext uri="{FF2B5EF4-FFF2-40B4-BE49-F238E27FC236}">
                <a16:creationId xmlns:a16="http://schemas.microsoft.com/office/drawing/2014/main" id="{85A14031-F660-41DB-B2E3-2A655873C8BB}"/>
              </a:ext>
            </a:extLst>
          </p:cNvPr>
          <p:cNvSpPr/>
          <p:nvPr/>
        </p:nvSpPr>
        <p:spPr>
          <a:xfrm>
            <a:off x="2019300" y="46010"/>
            <a:ext cx="4572000" cy="707886"/>
          </a:xfrm>
          <a:prstGeom prst="rect">
            <a:avLst/>
          </a:prstGeom>
        </p:spPr>
        <p:txBody>
          <a:bodyPr>
            <a:spAutoFit/>
          </a:bodyPr>
          <a:lstStyle/>
          <a:p>
            <a:pPr algn="ctr"/>
            <a:r>
              <a:rPr lang="en-US" sz="4000" b="1" dirty="0">
                <a:solidFill>
                  <a:schemeClr val="bg1"/>
                </a:solidFill>
                <a:latin typeface="Calibri Light" panose="020F0302020204030204" pitchFamily="34" charset="0"/>
                <a:cs typeface="Arial"/>
              </a:rPr>
              <a:t>MIIA Cyber Program</a:t>
            </a:r>
          </a:p>
        </p:txBody>
      </p:sp>
      <p:sp>
        <p:nvSpPr>
          <p:cNvPr id="15" name="Rectangle 14">
            <a:extLst>
              <a:ext uri="{FF2B5EF4-FFF2-40B4-BE49-F238E27FC236}">
                <a16:creationId xmlns:a16="http://schemas.microsoft.com/office/drawing/2014/main" id="{F5AFBC8E-FE96-43A2-B6CF-A2CABF20A601}"/>
              </a:ext>
            </a:extLst>
          </p:cNvPr>
          <p:cNvSpPr/>
          <p:nvPr/>
        </p:nvSpPr>
        <p:spPr>
          <a:xfrm>
            <a:off x="7239000" y="6269929"/>
            <a:ext cx="1905000" cy="588070"/>
          </a:xfrm>
          <a:prstGeom prst="rect">
            <a:avLst/>
          </a:prstGeom>
          <a:solidFill>
            <a:srgbClr val="13558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CBC82CB-F98D-425D-A872-7FD6921CCA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358" y="6033159"/>
            <a:ext cx="1528284" cy="1035167"/>
          </a:xfrm>
          <a:prstGeom prst="rect">
            <a:avLst/>
          </a:prstGeom>
        </p:spPr>
      </p:pic>
    </p:spTree>
    <p:extLst>
      <p:ext uri="{BB962C8B-B14F-4D97-AF65-F5344CB8AC3E}">
        <p14:creationId xmlns:p14="http://schemas.microsoft.com/office/powerpoint/2010/main" val="2899083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B9EC9-9746-4D7E-B4A5-666C0AECFCBA}"/>
              </a:ext>
            </a:extLst>
          </p:cNvPr>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76200"/>
            <a:ext cx="9144000" cy="6137441"/>
          </a:xfrm>
          <a:prstGeom prst="rect">
            <a:avLst/>
          </a:prstGeom>
        </p:spPr>
      </p:pic>
      <p:sp>
        <p:nvSpPr>
          <p:cNvPr id="10" name="Title 1"/>
          <p:cNvSpPr txBox="1">
            <a:spLocks/>
          </p:cNvSpPr>
          <p:nvPr/>
        </p:nvSpPr>
        <p:spPr>
          <a:xfrm>
            <a:off x="435871" y="974488"/>
            <a:ext cx="8140942" cy="800100"/>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kern="1200">
                <a:solidFill>
                  <a:schemeClr val="tx1"/>
                </a:solidFill>
                <a:latin typeface="Arial" pitchFamily="34" charset="0"/>
                <a:ea typeface="+mj-ea"/>
                <a:cs typeface="+mj-cs"/>
              </a:defRPr>
            </a:lvl1pPr>
          </a:lstStyle>
          <a:p>
            <a:pPr marL="39434">
              <a:spcBef>
                <a:spcPts val="150"/>
              </a:spcBef>
              <a:buClr>
                <a:srgbClr val="C00000"/>
              </a:buClr>
              <a:tabLst>
                <a:tab pos="4629150" algn="l"/>
              </a:tabLst>
            </a:pPr>
            <a:r>
              <a:rPr lang="en-US" sz="3200" b="1" dirty="0">
                <a:solidFill>
                  <a:srgbClr val="002060"/>
                </a:solidFill>
                <a:latin typeface="Calibri Light" panose="020F0302020204030204" pitchFamily="34" charset="0"/>
                <a:cs typeface="Arial"/>
              </a:rPr>
              <a:t>CLAIMS SCENARIOS</a:t>
            </a:r>
          </a:p>
        </p:txBody>
      </p:sp>
      <p:sp>
        <p:nvSpPr>
          <p:cNvPr id="6" name="TextBox 5">
            <a:extLst>
              <a:ext uri="{FF2B5EF4-FFF2-40B4-BE49-F238E27FC236}">
                <a16:creationId xmlns:a16="http://schemas.microsoft.com/office/drawing/2014/main" id="{9FEBFAEA-B4C2-4208-9239-49F1D36E86C0}"/>
              </a:ext>
            </a:extLst>
          </p:cNvPr>
          <p:cNvSpPr txBox="1"/>
          <p:nvPr/>
        </p:nvSpPr>
        <p:spPr>
          <a:xfrm>
            <a:off x="458242" y="1889482"/>
            <a:ext cx="8082960" cy="2978892"/>
          </a:xfrm>
          <a:prstGeom prst="rect">
            <a:avLst/>
          </a:prstGeom>
          <a:solidFill>
            <a:schemeClr val="accent5">
              <a:lumMod val="60000"/>
              <a:lumOff val="40000"/>
              <a:alpha val="50000"/>
            </a:schemeClr>
          </a:solidFill>
        </p:spPr>
        <p:txBody>
          <a:bodyPr wrap="square" rtlCol="0">
            <a:spAutoFit/>
          </a:bodyPr>
          <a:lstStyle/>
          <a:p>
            <a:pPr>
              <a:lnSpc>
                <a:spcPct val="113000"/>
              </a:lnSpc>
              <a:buClr>
                <a:srgbClr val="C00000"/>
              </a:buClr>
            </a:pPr>
            <a:r>
              <a:rPr lang="en-US" sz="2000" b="1" dirty="0">
                <a:solidFill>
                  <a:srgbClr val="002060"/>
                </a:solidFill>
                <a:latin typeface="Calibri Light" panose="020F0302020204030204" pitchFamily="34" charset="0"/>
                <a:cs typeface="Arial"/>
              </a:rPr>
              <a:t>Security &amp; Privacy Liability </a:t>
            </a:r>
            <a:endParaRPr lang="en-US" sz="2000" dirty="0">
              <a:solidFill>
                <a:srgbClr val="002060"/>
              </a:solidFill>
              <a:latin typeface="Calibri Light" panose="020F0302020204030204" pitchFamily="34" charset="0"/>
              <a:cs typeface="Arial"/>
            </a:endParaRPr>
          </a:p>
          <a:p>
            <a:pPr lvl="0">
              <a:lnSpc>
                <a:spcPct val="113000"/>
              </a:lnSpc>
              <a:buClr>
                <a:srgbClr val="C00000"/>
              </a:buClr>
            </a:pPr>
            <a:endParaRPr lang="en-US" sz="1600" dirty="0">
              <a:solidFill>
                <a:srgbClr val="002060"/>
              </a:solidFill>
              <a:latin typeface="Calibri Light" panose="020F0302020204030204" pitchFamily="34" charset="0"/>
              <a:cs typeface="Arial"/>
            </a:endParaRPr>
          </a:p>
          <a:p>
            <a:pPr lvl="0">
              <a:lnSpc>
                <a:spcPct val="113000"/>
              </a:lnSpc>
              <a:buClr>
                <a:srgbClr val="C00000"/>
              </a:buClr>
            </a:pPr>
            <a:r>
              <a:rPr lang="en-US" sz="1600" dirty="0">
                <a:solidFill>
                  <a:srgbClr val="002060"/>
                </a:solidFill>
                <a:latin typeface="Calibri Light" panose="020F0302020204030204" pitchFamily="34" charset="0"/>
                <a:cs typeface="Arial"/>
              </a:rPr>
              <a:t>A laptop </a:t>
            </a:r>
            <a:r>
              <a:rPr lang="en-US" dirty="0">
                <a:solidFill>
                  <a:srgbClr val="002060"/>
                </a:solidFill>
                <a:latin typeface="Calibri Light" panose="020F0302020204030204" pitchFamily="34" charset="0"/>
                <a:cs typeface="Arial"/>
              </a:rPr>
              <a:t>belonging</a:t>
            </a:r>
            <a:r>
              <a:rPr lang="en-US" sz="1600" dirty="0">
                <a:solidFill>
                  <a:srgbClr val="002060"/>
                </a:solidFill>
                <a:latin typeface="Calibri Light" panose="020F0302020204030204" pitchFamily="34" charset="0"/>
                <a:cs typeface="Arial"/>
              </a:rPr>
              <a:t> to the IT Director of a High School was stolen from the IT Director’s car while it was parked in the school’s parking lot. The laptop contained the personal information of students, including contact information and social security numbers. The IT Director did not take precautions to encrypt or otherwise protect the data on his laptop, which was a violation of the school’s privacy policy. The school reported the lost laptop to local law enforcement and notified the families of affected students. Several families filed a class action lawsuit against the school district for failure to safeguard the students’ private information. The school’s cyber insurance covered defense costs and damages awarded against the school.</a:t>
            </a:r>
          </a:p>
        </p:txBody>
      </p:sp>
      <p:sp>
        <p:nvSpPr>
          <p:cNvPr id="5" name="TextBox 4">
            <a:extLst>
              <a:ext uri="{FF2B5EF4-FFF2-40B4-BE49-F238E27FC236}">
                <a16:creationId xmlns:a16="http://schemas.microsoft.com/office/drawing/2014/main" id="{07F3B5C1-FB90-44A9-B2E9-905BEB47C492}"/>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accent5">
                    <a:lumMod val="50000"/>
                  </a:schemeClr>
                </a:solidFill>
              </a:rPr>
              <a:t>October 17, 2018</a:t>
            </a:r>
          </a:p>
        </p:txBody>
      </p:sp>
      <p:pic>
        <p:nvPicPr>
          <p:cNvPr id="7" name="Picture 6">
            <a:extLst>
              <a:ext uri="{FF2B5EF4-FFF2-40B4-BE49-F238E27FC236}">
                <a16:creationId xmlns:a16="http://schemas.microsoft.com/office/drawing/2014/main" id="{972825FF-693C-4919-AFC1-A5234CC2D5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7002" y="6305529"/>
            <a:ext cx="1393731" cy="468383"/>
          </a:xfrm>
          <a:prstGeom prst="rect">
            <a:avLst/>
          </a:prstGeom>
        </p:spPr>
      </p:pic>
      <p:sp>
        <p:nvSpPr>
          <p:cNvPr id="9" name="Rectangle 8">
            <a:extLst>
              <a:ext uri="{FF2B5EF4-FFF2-40B4-BE49-F238E27FC236}">
                <a16:creationId xmlns:a16="http://schemas.microsoft.com/office/drawing/2014/main" id="{48D9AF8A-B48C-4DCC-9E54-9904146A3BF7}"/>
              </a:ext>
            </a:extLst>
          </p:cNvPr>
          <p:cNvSpPr/>
          <p:nvPr/>
        </p:nvSpPr>
        <p:spPr>
          <a:xfrm>
            <a:off x="2057400" y="151708"/>
            <a:ext cx="4572000" cy="707886"/>
          </a:xfrm>
          <a:prstGeom prst="rect">
            <a:avLst/>
          </a:prstGeom>
        </p:spPr>
        <p:txBody>
          <a:bodyPr>
            <a:spAutoFit/>
          </a:bodyPr>
          <a:lstStyle/>
          <a:p>
            <a:pPr algn="ctr"/>
            <a:r>
              <a:rPr lang="en-US" sz="4000" b="1" dirty="0">
                <a:solidFill>
                  <a:schemeClr val="bg1"/>
                </a:solidFill>
                <a:effectLst>
                  <a:outerShdw blurRad="50800" dist="38100" dir="5400000" algn="t" rotWithShape="0">
                    <a:prstClr val="black">
                      <a:alpha val="40000"/>
                    </a:prstClr>
                  </a:outerShdw>
                </a:effectLst>
                <a:latin typeface="Calibri Light" panose="020F0302020204030204" pitchFamily="34" charset="0"/>
                <a:cs typeface="Arial"/>
              </a:rPr>
              <a:t>MIIA Cyber Program</a:t>
            </a:r>
          </a:p>
        </p:txBody>
      </p:sp>
    </p:spTree>
    <p:extLst>
      <p:ext uri="{BB962C8B-B14F-4D97-AF65-F5344CB8AC3E}">
        <p14:creationId xmlns:p14="http://schemas.microsoft.com/office/powerpoint/2010/main" val="274829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B9EC9-9746-4D7E-B4A5-666C0AECFCBA}"/>
              </a:ext>
            </a:extLst>
          </p:cNvPr>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76200"/>
            <a:ext cx="9144000" cy="6137441"/>
          </a:xfrm>
          <a:prstGeom prst="rect">
            <a:avLst/>
          </a:prstGeom>
        </p:spPr>
      </p:pic>
      <p:sp>
        <p:nvSpPr>
          <p:cNvPr id="10" name="Title 1"/>
          <p:cNvSpPr txBox="1">
            <a:spLocks/>
          </p:cNvSpPr>
          <p:nvPr/>
        </p:nvSpPr>
        <p:spPr>
          <a:xfrm>
            <a:off x="435871" y="974488"/>
            <a:ext cx="8140942" cy="800100"/>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kern="1200">
                <a:solidFill>
                  <a:schemeClr val="tx1"/>
                </a:solidFill>
                <a:latin typeface="Arial" pitchFamily="34" charset="0"/>
                <a:ea typeface="+mj-ea"/>
                <a:cs typeface="+mj-cs"/>
              </a:defRPr>
            </a:lvl1pPr>
          </a:lstStyle>
          <a:p>
            <a:pPr marL="39434">
              <a:spcBef>
                <a:spcPts val="150"/>
              </a:spcBef>
              <a:buClr>
                <a:srgbClr val="C00000"/>
              </a:buClr>
              <a:tabLst>
                <a:tab pos="4629150" algn="l"/>
              </a:tabLst>
            </a:pPr>
            <a:r>
              <a:rPr lang="en-US" sz="3200" b="1" dirty="0">
                <a:solidFill>
                  <a:srgbClr val="002060"/>
                </a:solidFill>
                <a:latin typeface="Calibri Light" panose="020F0302020204030204" pitchFamily="34" charset="0"/>
                <a:cs typeface="Arial"/>
              </a:rPr>
              <a:t>CLAIMS SCENARIOS</a:t>
            </a:r>
          </a:p>
        </p:txBody>
      </p:sp>
      <p:sp>
        <p:nvSpPr>
          <p:cNvPr id="6" name="TextBox 5">
            <a:extLst>
              <a:ext uri="{FF2B5EF4-FFF2-40B4-BE49-F238E27FC236}">
                <a16:creationId xmlns:a16="http://schemas.microsoft.com/office/drawing/2014/main" id="{9FEBFAEA-B4C2-4208-9239-49F1D36E86C0}"/>
              </a:ext>
            </a:extLst>
          </p:cNvPr>
          <p:cNvSpPr txBox="1"/>
          <p:nvPr/>
        </p:nvSpPr>
        <p:spPr>
          <a:xfrm>
            <a:off x="458242" y="1889482"/>
            <a:ext cx="8082960" cy="2630464"/>
          </a:xfrm>
          <a:prstGeom prst="rect">
            <a:avLst/>
          </a:prstGeom>
          <a:solidFill>
            <a:schemeClr val="accent5">
              <a:lumMod val="60000"/>
              <a:lumOff val="40000"/>
              <a:alpha val="50000"/>
            </a:schemeClr>
          </a:solidFill>
        </p:spPr>
        <p:txBody>
          <a:bodyPr wrap="square" rtlCol="0">
            <a:spAutoFit/>
          </a:bodyPr>
          <a:lstStyle/>
          <a:p>
            <a:pPr>
              <a:lnSpc>
                <a:spcPct val="113000"/>
              </a:lnSpc>
              <a:buClr>
                <a:srgbClr val="C00000"/>
              </a:buClr>
            </a:pPr>
            <a:r>
              <a:rPr lang="en-US" sz="2400" b="1" dirty="0">
                <a:solidFill>
                  <a:srgbClr val="002060"/>
                </a:solidFill>
                <a:latin typeface="Calibri Light" panose="020F0302020204030204" pitchFamily="34" charset="0"/>
                <a:cs typeface="Arial"/>
              </a:rPr>
              <a:t>Breach Event Costs</a:t>
            </a:r>
            <a:endParaRPr lang="en-US" sz="2400" dirty="0">
              <a:solidFill>
                <a:srgbClr val="002060"/>
              </a:solidFill>
              <a:latin typeface="Calibri Light" panose="020F0302020204030204" pitchFamily="34" charset="0"/>
              <a:cs typeface="Arial"/>
            </a:endParaRPr>
          </a:p>
          <a:p>
            <a:pPr lvl="0">
              <a:lnSpc>
                <a:spcPct val="113000"/>
              </a:lnSpc>
              <a:buClr>
                <a:srgbClr val="C00000"/>
              </a:buClr>
            </a:pPr>
            <a:endParaRPr lang="en-US" sz="2000" dirty="0">
              <a:solidFill>
                <a:srgbClr val="002060"/>
              </a:solidFill>
              <a:latin typeface="Calibri Light" panose="020F0302020204030204" pitchFamily="34" charset="0"/>
              <a:cs typeface="Arial"/>
            </a:endParaRPr>
          </a:p>
          <a:p>
            <a:r>
              <a:rPr lang="en-US" sz="2000" dirty="0">
                <a:solidFill>
                  <a:srgbClr val="002060"/>
                </a:solidFill>
                <a:latin typeface="Calibri Light" panose="020F0302020204030204" pitchFamily="34" charset="0"/>
              </a:rPr>
              <a:t>An iPad issued to a town employee went missing. The iPad contained confidential records, including personally identifiable information (PII) of over 1,000 residents of the municipality. The Insured's cyber insurance reimbursed the Insured for the costs incurred to notify affected residents of the breach and for costs associated with 12 months of credit monitoring.  </a:t>
            </a:r>
            <a:endParaRPr lang="en-US" sz="2000" dirty="0">
              <a:solidFill>
                <a:srgbClr val="002060"/>
              </a:solidFill>
              <a:latin typeface="Calibri Light" panose="020F0302020204030204" pitchFamily="34" charset="0"/>
              <a:cs typeface="Arial"/>
            </a:endParaRPr>
          </a:p>
          <a:p>
            <a:pPr>
              <a:lnSpc>
                <a:spcPct val="113000"/>
              </a:lnSpc>
              <a:buClr>
                <a:srgbClr val="C00000"/>
              </a:buClr>
            </a:pPr>
            <a:endParaRPr lang="en-US" sz="1425" dirty="0">
              <a:solidFill>
                <a:srgbClr val="002060"/>
              </a:solidFill>
              <a:latin typeface="Calibri Light" panose="020F0302020204030204" pitchFamily="34" charset="0"/>
              <a:cs typeface="Arial"/>
            </a:endParaRPr>
          </a:p>
        </p:txBody>
      </p:sp>
      <p:sp>
        <p:nvSpPr>
          <p:cNvPr id="5" name="TextBox 4">
            <a:extLst>
              <a:ext uri="{FF2B5EF4-FFF2-40B4-BE49-F238E27FC236}">
                <a16:creationId xmlns:a16="http://schemas.microsoft.com/office/drawing/2014/main" id="{07F3B5C1-FB90-44A9-B2E9-905BEB47C492}"/>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accent5">
                    <a:lumMod val="50000"/>
                  </a:schemeClr>
                </a:solidFill>
              </a:rPr>
              <a:t>October 17, 2018</a:t>
            </a:r>
          </a:p>
        </p:txBody>
      </p:sp>
      <p:pic>
        <p:nvPicPr>
          <p:cNvPr id="7" name="Picture 6">
            <a:extLst>
              <a:ext uri="{FF2B5EF4-FFF2-40B4-BE49-F238E27FC236}">
                <a16:creationId xmlns:a16="http://schemas.microsoft.com/office/drawing/2014/main" id="{972825FF-693C-4919-AFC1-A5234CC2D5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7002" y="6305529"/>
            <a:ext cx="1393731" cy="468383"/>
          </a:xfrm>
          <a:prstGeom prst="rect">
            <a:avLst/>
          </a:prstGeom>
        </p:spPr>
      </p:pic>
      <p:sp>
        <p:nvSpPr>
          <p:cNvPr id="9" name="Rectangle 8">
            <a:extLst>
              <a:ext uri="{FF2B5EF4-FFF2-40B4-BE49-F238E27FC236}">
                <a16:creationId xmlns:a16="http://schemas.microsoft.com/office/drawing/2014/main" id="{48D9AF8A-B48C-4DCC-9E54-9904146A3BF7}"/>
              </a:ext>
            </a:extLst>
          </p:cNvPr>
          <p:cNvSpPr/>
          <p:nvPr/>
        </p:nvSpPr>
        <p:spPr>
          <a:xfrm>
            <a:off x="2057400" y="151708"/>
            <a:ext cx="4572000" cy="707886"/>
          </a:xfrm>
          <a:prstGeom prst="rect">
            <a:avLst/>
          </a:prstGeom>
        </p:spPr>
        <p:txBody>
          <a:bodyPr>
            <a:spAutoFit/>
          </a:bodyPr>
          <a:lstStyle/>
          <a:p>
            <a:pPr algn="ctr"/>
            <a:r>
              <a:rPr lang="en-US" sz="4000" b="1" dirty="0">
                <a:solidFill>
                  <a:schemeClr val="bg1"/>
                </a:solidFill>
                <a:effectLst>
                  <a:outerShdw blurRad="50800" dist="38100" dir="5400000" algn="t" rotWithShape="0">
                    <a:prstClr val="black">
                      <a:alpha val="40000"/>
                    </a:prstClr>
                  </a:outerShdw>
                </a:effectLst>
                <a:latin typeface="Calibri Light" panose="020F0302020204030204" pitchFamily="34" charset="0"/>
                <a:cs typeface="Arial"/>
              </a:rPr>
              <a:t>MIIA Cyber Program</a:t>
            </a:r>
          </a:p>
        </p:txBody>
      </p:sp>
    </p:spTree>
    <p:extLst>
      <p:ext uri="{BB962C8B-B14F-4D97-AF65-F5344CB8AC3E}">
        <p14:creationId xmlns:p14="http://schemas.microsoft.com/office/powerpoint/2010/main" val="21529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B9EC9-9746-4D7E-B4A5-666C0AECFCBA}"/>
              </a:ext>
            </a:extLst>
          </p:cNvPr>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7690" y="-180741"/>
            <a:ext cx="9144000" cy="6137441"/>
          </a:xfrm>
          <a:prstGeom prst="rect">
            <a:avLst/>
          </a:prstGeom>
        </p:spPr>
      </p:pic>
      <p:sp>
        <p:nvSpPr>
          <p:cNvPr id="10" name="Title 1"/>
          <p:cNvSpPr txBox="1">
            <a:spLocks/>
          </p:cNvSpPr>
          <p:nvPr/>
        </p:nvSpPr>
        <p:spPr>
          <a:xfrm>
            <a:off x="435871" y="974488"/>
            <a:ext cx="8140942" cy="800100"/>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kern="1200">
                <a:solidFill>
                  <a:schemeClr val="tx1"/>
                </a:solidFill>
                <a:latin typeface="Arial" pitchFamily="34" charset="0"/>
                <a:ea typeface="+mj-ea"/>
                <a:cs typeface="+mj-cs"/>
              </a:defRPr>
            </a:lvl1pPr>
          </a:lstStyle>
          <a:p>
            <a:pPr marL="39434">
              <a:spcBef>
                <a:spcPts val="150"/>
              </a:spcBef>
              <a:buClr>
                <a:srgbClr val="C00000"/>
              </a:buClr>
              <a:tabLst>
                <a:tab pos="4629150" algn="l"/>
              </a:tabLst>
            </a:pPr>
            <a:r>
              <a:rPr lang="en-US" sz="3200" b="1" dirty="0">
                <a:solidFill>
                  <a:srgbClr val="002060"/>
                </a:solidFill>
                <a:latin typeface="Calibri Light" panose="020F0302020204030204" pitchFamily="34" charset="0"/>
                <a:cs typeface="Arial"/>
              </a:rPr>
              <a:t>CLAIMS SCENARIOS</a:t>
            </a:r>
          </a:p>
        </p:txBody>
      </p:sp>
      <p:sp>
        <p:nvSpPr>
          <p:cNvPr id="6" name="TextBox 5">
            <a:extLst>
              <a:ext uri="{FF2B5EF4-FFF2-40B4-BE49-F238E27FC236}">
                <a16:creationId xmlns:a16="http://schemas.microsoft.com/office/drawing/2014/main" id="{9FEBFAEA-B4C2-4208-9239-49F1D36E86C0}"/>
              </a:ext>
            </a:extLst>
          </p:cNvPr>
          <p:cNvSpPr txBox="1"/>
          <p:nvPr/>
        </p:nvSpPr>
        <p:spPr>
          <a:xfrm>
            <a:off x="458242" y="1889482"/>
            <a:ext cx="8082960" cy="3408562"/>
          </a:xfrm>
          <a:prstGeom prst="rect">
            <a:avLst/>
          </a:prstGeom>
          <a:solidFill>
            <a:schemeClr val="accent5">
              <a:lumMod val="60000"/>
              <a:lumOff val="40000"/>
              <a:alpha val="50000"/>
            </a:schemeClr>
          </a:solidFill>
        </p:spPr>
        <p:txBody>
          <a:bodyPr wrap="square" rtlCol="0">
            <a:spAutoFit/>
          </a:bodyPr>
          <a:lstStyle/>
          <a:p>
            <a:pPr>
              <a:lnSpc>
                <a:spcPct val="113000"/>
              </a:lnSpc>
              <a:buClr>
                <a:srgbClr val="C00000"/>
              </a:buClr>
            </a:pPr>
            <a:r>
              <a:rPr lang="en-US" b="1" dirty="0">
                <a:solidFill>
                  <a:srgbClr val="002060"/>
                </a:solidFill>
                <a:latin typeface="Calibri Light" panose="020F0302020204030204" pitchFamily="34" charset="0"/>
                <a:cs typeface="Arial"/>
              </a:rPr>
              <a:t>Cyber Crime</a:t>
            </a:r>
            <a:endParaRPr lang="en-US" dirty="0">
              <a:solidFill>
                <a:srgbClr val="002060"/>
              </a:solidFill>
              <a:latin typeface="Calibri Light" panose="020F0302020204030204" pitchFamily="34" charset="0"/>
              <a:cs typeface="Arial"/>
            </a:endParaRPr>
          </a:p>
          <a:p>
            <a:pPr lvl="0">
              <a:lnSpc>
                <a:spcPct val="113000"/>
              </a:lnSpc>
              <a:buClr>
                <a:srgbClr val="C00000"/>
              </a:buClr>
            </a:pPr>
            <a:endParaRPr lang="en-US" dirty="0">
              <a:solidFill>
                <a:srgbClr val="002060"/>
              </a:solidFill>
              <a:latin typeface="Calibri Light" panose="020F0302020204030204" pitchFamily="34" charset="0"/>
              <a:cs typeface="Arial"/>
            </a:endParaRPr>
          </a:p>
          <a:p>
            <a:r>
              <a:rPr lang="en-US" dirty="0">
                <a:solidFill>
                  <a:srgbClr val="002060"/>
                </a:solidFill>
                <a:latin typeface="Calibri Light" panose="020F0302020204030204" pitchFamily="34" charset="0"/>
              </a:rPr>
              <a:t>An accountant in a Town received an e-mail from a member of the Town’s finance committee requesting a wire transfer be processed in the amount of $50,000. The wire was sent, but, in a later conversation with the head of the finance committee, the accountant discovered that the committee had not actually requested the wire transfer. In fact, the e-mail the accountant received was a “spoof” e-mail, sent by a hacker who had created a fraudulent e-mail account to impersonate a finance committee member. The bank would not return the Town’s funds because the transfer appeared to be legitimate. The Town was reimbursed for the financial loss under Cyber Crime insurance. </a:t>
            </a:r>
            <a:endParaRPr lang="en-US" dirty="0">
              <a:solidFill>
                <a:srgbClr val="002060"/>
              </a:solidFill>
              <a:latin typeface="Calibri Light" panose="020F0302020204030204" pitchFamily="34" charset="0"/>
              <a:cs typeface="Arial"/>
            </a:endParaRPr>
          </a:p>
          <a:p>
            <a:pPr>
              <a:lnSpc>
                <a:spcPct val="113000"/>
              </a:lnSpc>
              <a:buClr>
                <a:srgbClr val="C00000"/>
              </a:buClr>
            </a:pPr>
            <a:endParaRPr lang="en-US" sz="1200" dirty="0">
              <a:solidFill>
                <a:srgbClr val="002060"/>
              </a:solidFill>
              <a:latin typeface="Calibri Light" panose="020F0302020204030204" pitchFamily="34" charset="0"/>
              <a:cs typeface="Arial"/>
            </a:endParaRPr>
          </a:p>
        </p:txBody>
      </p:sp>
      <p:sp>
        <p:nvSpPr>
          <p:cNvPr id="5" name="TextBox 4">
            <a:extLst>
              <a:ext uri="{FF2B5EF4-FFF2-40B4-BE49-F238E27FC236}">
                <a16:creationId xmlns:a16="http://schemas.microsoft.com/office/drawing/2014/main" id="{07F3B5C1-FB90-44A9-B2E9-905BEB47C492}"/>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accent5">
                    <a:lumMod val="50000"/>
                  </a:schemeClr>
                </a:solidFill>
              </a:rPr>
              <a:t>October 17, 2018</a:t>
            </a:r>
          </a:p>
        </p:txBody>
      </p:sp>
      <p:pic>
        <p:nvPicPr>
          <p:cNvPr id="7" name="Picture 6">
            <a:extLst>
              <a:ext uri="{FF2B5EF4-FFF2-40B4-BE49-F238E27FC236}">
                <a16:creationId xmlns:a16="http://schemas.microsoft.com/office/drawing/2014/main" id="{972825FF-693C-4919-AFC1-A5234CC2D5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7002" y="6305529"/>
            <a:ext cx="1393731" cy="468383"/>
          </a:xfrm>
          <a:prstGeom prst="rect">
            <a:avLst/>
          </a:prstGeom>
        </p:spPr>
      </p:pic>
      <p:sp>
        <p:nvSpPr>
          <p:cNvPr id="9" name="Rectangle 8">
            <a:extLst>
              <a:ext uri="{FF2B5EF4-FFF2-40B4-BE49-F238E27FC236}">
                <a16:creationId xmlns:a16="http://schemas.microsoft.com/office/drawing/2014/main" id="{48D9AF8A-B48C-4DCC-9E54-9904146A3BF7}"/>
              </a:ext>
            </a:extLst>
          </p:cNvPr>
          <p:cNvSpPr/>
          <p:nvPr/>
        </p:nvSpPr>
        <p:spPr>
          <a:xfrm>
            <a:off x="2057400" y="151708"/>
            <a:ext cx="4572000" cy="707886"/>
          </a:xfrm>
          <a:prstGeom prst="rect">
            <a:avLst/>
          </a:prstGeom>
        </p:spPr>
        <p:txBody>
          <a:bodyPr>
            <a:spAutoFit/>
          </a:bodyPr>
          <a:lstStyle/>
          <a:p>
            <a:pPr algn="ctr"/>
            <a:r>
              <a:rPr lang="en-US" sz="4000" b="1" dirty="0">
                <a:solidFill>
                  <a:schemeClr val="bg1"/>
                </a:solidFill>
                <a:effectLst>
                  <a:outerShdw blurRad="50800" dist="38100" dir="5400000" algn="t" rotWithShape="0">
                    <a:prstClr val="black">
                      <a:alpha val="40000"/>
                    </a:prstClr>
                  </a:outerShdw>
                </a:effectLst>
                <a:latin typeface="Calibri Light" panose="020F0302020204030204" pitchFamily="34" charset="0"/>
                <a:cs typeface="Arial"/>
              </a:rPr>
              <a:t>MIIA Cyber Program</a:t>
            </a:r>
          </a:p>
        </p:txBody>
      </p:sp>
    </p:spTree>
    <p:extLst>
      <p:ext uri="{BB962C8B-B14F-4D97-AF65-F5344CB8AC3E}">
        <p14:creationId xmlns:p14="http://schemas.microsoft.com/office/powerpoint/2010/main" val="409984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l="-2000" r="-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E13D2-0F98-4ADF-BA6E-252B02A019CB}"/>
              </a:ext>
            </a:extLst>
          </p:cNvPr>
          <p:cNvPicPr>
            <a:picLocks noChangeAspect="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0" y="1219200"/>
            <a:ext cx="9144000" cy="4953024"/>
          </a:xfrm>
          <a:prstGeom prst="rect">
            <a:avLst/>
          </a:prstGeom>
        </p:spPr>
      </p:pic>
      <p:sp>
        <p:nvSpPr>
          <p:cNvPr id="6" name="Content Placeholder 2"/>
          <p:cNvSpPr txBox="1">
            <a:spLocks/>
          </p:cNvSpPr>
          <p:nvPr/>
        </p:nvSpPr>
        <p:spPr>
          <a:xfrm>
            <a:off x="1543050" y="1885951"/>
            <a:ext cx="5886450"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96466" indent="-214313" defTabSz="685800">
              <a:lnSpc>
                <a:spcPts val="2250"/>
              </a:lnSpc>
              <a:spcAft>
                <a:spcPts val="1350"/>
              </a:spcAft>
              <a:buClr>
                <a:srgbClr val="C00000"/>
              </a:buClr>
              <a:buSzPct val="100000"/>
              <a:buFont typeface="Wingdings" pitchFamily="2" charset="2"/>
              <a:buChar char="§"/>
              <a:defRPr/>
            </a:pPr>
            <a:endParaRPr lang="en-US" sz="1500" dirty="0">
              <a:solidFill>
                <a:srgbClr val="1C6CA9"/>
              </a:solidFill>
              <a:latin typeface="Cambria"/>
            </a:endParaRPr>
          </a:p>
        </p:txBody>
      </p:sp>
      <p:sp>
        <p:nvSpPr>
          <p:cNvPr id="9" name="Title 2"/>
          <p:cNvSpPr txBox="1">
            <a:spLocks/>
          </p:cNvSpPr>
          <p:nvPr/>
        </p:nvSpPr>
        <p:spPr>
          <a:xfrm>
            <a:off x="864328" y="1342837"/>
            <a:ext cx="7315200" cy="721343"/>
          </a:xfrm>
          <a:prstGeom prst="rect">
            <a:avLst/>
          </a:prstGeom>
          <a:solidFill>
            <a:schemeClr val="accent5">
              <a:lumMod val="60000"/>
              <a:lumOff val="40000"/>
              <a:alpha val="68000"/>
            </a:schemeClr>
          </a:solidFill>
          <a:ln>
            <a:solidFill>
              <a:schemeClr val="accent5">
                <a:lumMod val="40000"/>
                <a:lumOff val="60000"/>
              </a:schemeClr>
            </a:solidFill>
          </a:ln>
        </p:spPr>
        <p:txBody>
          <a:bodyPr vert="horz" lIns="68580" tIns="34290" rIns="68580" bIns="34290" rtlCol="0" anchor="t">
            <a:noAutofit/>
          </a:bodyPr>
          <a:lstStyle>
            <a:lvl1pPr algn="l" defTabSz="914400" rtl="0" eaLnBrk="1" latinLnBrk="0" hangingPunct="1">
              <a:spcBef>
                <a:spcPct val="0"/>
              </a:spcBef>
              <a:buNone/>
              <a:defRPr sz="3600" kern="1200">
                <a:solidFill>
                  <a:srgbClr val="558ED5"/>
                </a:solidFill>
                <a:latin typeface="Arial" pitchFamily="34" charset="0"/>
                <a:ea typeface="+mj-ea"/>
                <a:cs typeface="+mj-cs"/>
              </a:defRPr>
            </a:lvl1pPr>
          </a:lstStyle>
          <a:p>
            <a:pPr algn="ctr" defTabSz="685800">
              <a:defRPr/>
            </a:pPr>
            <a:r>
              <a:rPr lang="en-US" sz="3750" b="1" dirty="0">
                <a:solidFill>
                  <a:prstClr val="white"/>
                </a:solidFill>
                <a:effectLst>
                  <a:outerShdw blurRad="50800" dist="38100" dir="8100000" algn="tr" rotWithShape="0">
                    <a:prstClr val="black">
                      <a:alpha val="40000"/>
                    </a:prstClr>
                  </a:outerShdw>
                </a:effectLst>
                <a:latin typeface="Calibri Light" panose="020F0302020204030204" pitchFamily="34" charset="0"/>
                <a:cs typeface="Arial"/>
              </a:rPr>
              <a:t>MIIA </a:t>
            </a:r>
            <a:r>
              <a:rPr lang="en-US" sz="3750" b="1" dirty="0" err="1">
                <a:solidFill>
                  <a:prstClr val="white"/>
                </a:solidFill>
                <a:effectLst>
                  <a:outerShdw blurRad="50800" dist="38100" dir="8100000" algn="tr" rotWithShape="0">
                    <a:prstClr val="black">
                      <a:alpha val="40000"/>
                    </a:prstClr>
                  </a:outerShdw>
                </a:effectLst>
                <a:latin typeface="Calibri Light" panose="020F0302020204030204" pitchFamily="34" charset="0"/>
                <a:cs typeface="Arial"/>
              </a:rPr>
              <a:t>CyberNet</a:t>
            </a:r>
            <a:r>
              <a:rPr lang="en-US" sz="3750" b="1" dirty="0">
                <a:solidFill>
                  <a:prstClr val="white"/>
                </a:solidFill>
                <a:effectLst>
                  <a:outerShdw blurRad="50800" dist="38100" dir="8100000" algn="tr" rotWithShape="0">
                    <a:prstClr val="black">
                      <a:alpha val="40000"/>
                    </a:prstClr>
                  </a:outerShdw>
                </a:effectLst>
                <a:latin typeface="Calibri Light" panose="020F0302020204030204" pitchFamily="34" charset="0"/>
                <a:cs typeface="Arial"/>
              </a:rPr>
              <a:t> Claims Expertise</a:t>
            </a:r>
          </a:p>
          <a:p>
            <a:pPr algn="ctr" defTabSz="685800">
              <a:defRPr/>
            </a:pPr>
            <a:endParaRPr lang="en-US" sz="3750" b="1" dirty="0">
              <a:solidFill>
                <a:prstClr val="white"/>
              </a:solidFill>
              <a:latin typeface="Calibri Light" panose="020F0302020204030204" pitchFamily="34" charset="0"/>
              <a:cs typeface="Arial"/>
            </a:endParaRPr>
          </a:p>
        </p:txBody>
      </p:sp>
      <p:sp>
        <p:nvSpPr>
          <p:cNvPr id="2" name="TextBox 1">
            <a:extLst>
              <a:ext uri="{FF2B5EF4-FFF2-40B4-BE49-F238E27FC236}">
                <a16:creationId xmlns:a16="http://schemas.microsoft.com/office/drawing/2014/main" id="{B694A31C-57F7-4AB6-9BAA-7177CB14517A}"/>
              </a:ext>
            </a:extLst>
          </p:cNvPr>
          <p:cNvSpPr txBox="1"/>
          <p:nvPr/>
        </p:nvSpPr>
        <p:spPr>
          <a:xfrm>
            <a:off x="1838587" y="2264551"/>
            <a:ext cx="5772150" cy="2862322"/>
          </a:xfrm>
          <a:prstGeom prst="rect">
            <a:avLst/>
          </a:prstGeom>
          <a:solidFill>
            <a:schemeClr val="accent5">
              <a:lumMod val="60000"/>
              <a:lumOff val="40000"/>
              <a:alpha val="84000"/>
            </a:schemeClr>
          </a:solidFill>
        </p:spPr>
        <p:txBody>
          <a:bodyPr wrap="square" rtlCol="0">
            <a:spAutoFit/>
          </a:bodyPr>
          <a:lstStyle/>
          <a:p>
            <a:pPr marL="428625" indent="-428625">
              <a:buClr>
                <a:srgbClr val="C00000"/>
              </a:buClr>
              <a:buFont typeface="Wingdings" panose="05000000000000000000" pitchFamily="2" charset="2"/>
              <a:buChar char="§"/>
            </a:pPr>
            <a:r>
              <a:rPr lang="en-US" sz="3000" dirty="0">
                <a:solidFill>
                  <a:schemeClr val="bg1"/>
                </a:solidFill>
                <a:effectLst>
                  <a:outerShdw blurRad="50800" dist="38100" dir="5400000" algn="t" rotWithShape="0">
                    <a:prstClr val="black">
                      <a:alpha val="40000"/>
                    </a:prstClr>
                  </a:outerShdw>
                </a:effectLst>
                <a:latin typeface="Calibri Light" panose="020F0302020204030204" pitchFamily="34" charset="0"/>
                <a:cs typeface="Calibri Light" panose="020F0302020204030204" pitchFamily="34" charset="0"/>
              </a:rPr>
              <a:t>2400 Cyber Claims</a:t>
            </a:r>
          </a:p>
          <a:p>
            <a:pPr marL="428625" indent="-428625">
              <a:buClr>
                <a:srgbClr val="C00000"/>
              </a:buClr>
              <a:buFont typeface="Wingdings" panose="05000000000000000000" pitchFamily="2" charset="2"/>
              <a:buChar char="§"/>
            </a:pPr>
            <a:r>
              <a:rPr lang="en-US" sz="3000" dirty="0">
                <a:solidFill>
                  <a:schemeClr val="bg1"/>
                </a:solidFill>
                <a:effectLst>
                  <a:outerShdw blurRad="50800" dist="38100" dir="5400000" algn="t" rotWithShape="0">
                    <a:prstClr val="black">
                      <a:alpha val="40000"/>
                    </a:prstClr>
                  </a:outerShdw>
                </a:effectLst>
                <a:latin typeface="Calibri Light" panose="020F0302020204030204" pitchFamily="34" charset="0"/>
                <a:cs typeface="Calibri Light" panose="020F0302020204030204" pitchFamily="34" charset="0"/>
              </a:rPr>
              <a:t>50+ IT  &amp; Legal</a:t>
            </a:r>
          </a:p>
          <a:p>
            <a:pPr marL="428625" indent="-428625">
              <a:buClr>
                <a:srgbClr val="C00000"/>
              </a:buClr>
              <a:buFont typeface="Wingdings" panose="05000000000000000000" pitchFamily="2" charset="2"/>
              <a:buChar char="§"/>
            </a:pPr>
            <a:r>
              <a:rPr lang="en-US" sz="3000" dirty="0">
                <a:solidFill>
                  <a:schemeClr val="bg1"/>
                </a:solidFill>
                <a:effectLst>
                  <a:outerShdw blurRad="50800" dist="38100" dir="5400000" algn="t" rotWithShape="0">
                    <a:prstClr val="black">
                      <a:alpha val="40000"/>
                    </a:prstClr>
                  </a:outerShdw>
                </a:effectLst>
                <a:latin typeface="Calibri Light" panose="020F0302020204030204" pitchFamily="34" charset="0"/>
                <a:cs typeface="Calibri Light" panose="020F0302020204030204" pitchFamily="34" charset="0"/>
              </a:rPr>
              <a:t>20 In-house claims team</a:t>
            </a:r>
          </a:p>
          <a:p>
            <a:pPr marL="428625" indent="-428625">
              <a:buClr>
                <a:srgbClr val="C00000"/>
              </a:buClr>
              <a:buFont typeface="Wingdings" panose="05000000000000000000" pitchFamily="2" charset="2"/>
              <a:buChar char="§"/>
            </a:pPr>
            <a:r>
              <a:rPr lang="en-US" sz="3000" dirty="0">
                <a:solidFill>
                  <a:schemeClr val="bg1"/>
                </a:solidFill>
                <a:effectLst>
                  <a:outerShdw blurRad="50800" dist="38100" dir="5400000" algn="t" rotWithShape="0">
                    <a:prstClr val="black">
                      <a:alpha val="40000"/>
                    </a:prstClr>
                  </a:outerShdw>
                </a:effectLst>
                <a:latin typeface="Calibri Light" panose="020F0302020204030204" pitchFamily="34" charset="0"/>
                <a:cs typeface="Calibri Light" panose="020F0302020204030204" pitchFamily="34" charset="0"/>
              </a:rPr>
              <a:t>24/7 Cyber Hotline</a:t>
            </a:r>
          </a:p>
          <a:p>
            <a:pPr marL="771525" lvl="1" indent="-428625">
              <a:buClr>
                <a:srgbClr val="C00000"/>
              </a:buClr>
              <a:buFont typeface="Arial" panose="020B0604020202020204" pitchFamily="34" charset="0"/>
              <a:buChar char="•"/>
            </a:pPr>
            <a:r>
              <a:rPr lang="en-US" sz="3000" dirty="0">
                <a:solidFill>
                  <a:schemeClr val="bg1"/>
                </a:solidFill>
                <a:effectLst>
                  <a:outerShdw blurRad="50800" dist="38100" dir="5400000" algn="t" rotWithShape="0">
                    <a:prstClr val="black">
                      <a:alpha val="40000"/>
                    </a:prstClr>
                  </a:outerShdw>
                </a:effectLst>
                <a:latin typeface="Calibri Light" panose="020F0302020204030204" pitchFamily="34" charset="0"/>
                <a:cs typeface="Calibri Light" panose="020F0302020204030204" pitchFamily="34" charset="0"/>
              </a:rPr>
              <a:t>800-526-6442</a:t>
            </a:r>
          </a:p>
          <a:p>
            <a:pPr marL="771525" lvl="1" indent="-428625">
              <a:buClr>
                <a:srgbClr val="C00000"/>
              </a:buClr>
              <a:buFont typeface="Arial" panose="020B0604020202020204" pitchFamily="34" charset="0"/>
              <a:buChar char="•"/>
            </a:pPr>
            <a:r>
              <a:rPr lang="en-US" sz="3000" dirty="0">
                <a:solidFill>
                  <a:schemeClr val="bg1"/>
                </a:solidFill>
                <a:effectLst>
                  <a:outerShdw blurRad="50800" dist="38100" dir="5400000" algn="t" rotWithShape="0">
                    <a:prstClr val="black">
                      <a:alpha val="40000"/>
                    </a:prstClr>
                  </a:outerShdw>
                </a:effectLst>
                <a:latin typeface="Calibri Light" panose="020F0302020204030204" pitchFamily="34" charset="0"/>
                <a:cs typeface="Calibri Light" panose="020F0302020204030204" pitchFamily="34" charset="0"/>
              </a:rPr>
              <a:t>miiaclaims@mma.org</a:t>
            </a:r>
            <a:endParaRPr lang="en-US" sz="2700" dirty="0">
              <a:solidFill>
                <a:schemeClr val="bg1"/>
              </a:solidFill>
              <a:effectLst>
                <a:outerShdw blurRad="50800" dist="38100" dir="5400000" algn="t" rotWithShape="0">
                  <a:prstClr val="black">
                    <a:alpha val="40000"/>
                  </a:prstClr>
                </a:outerShdw>
              </a:effectLst>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63F2BC9B-3B61-4CE7-A87C-9EBAEDDB53A2}"/>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bg1"/>
                </a:solidFill>
              </a:rPr>
              <a:t>October 17, 2018</a:t>
            </a:r>
          </a:p>
        </p:txBody>
      </p:sp>
      <p:sp>
        <p:nvSpPr>
          <p:cNvPr id="13" name="Rectangle 12">
            <a:extLst>
              <a:ext uri="{FF2B5EF4-FFF2-40B4-BE49-F238E27FC236}">
                <a16:creationId xmlns:a16="http://schemas.microsoft.com/office/drawing/2014/main" id="{578C6DCB-9C48-4E83-8C99-E26B9C8C854D}"/>
              </a:ext>
            </a:extLst>
          </p:cNvPr>
          <p:cNvSpPr/>
          <p:nvPr/>
        </p:nvSpPr>
        <p:spPr>
          <a:xfrm>
            <a:off x="7239000" y="6269929"/>
            <a:ext cx="1905000" cy="588070"/>
          </a:xfrm>
          <a:prstGeom prst="rect">
            <a:avLst/>
          </a:prstGeom>
          <a:solidFill>
            <a:srgbClr val="13558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5DAC33F-7B4B-4812-ABC4-135FC3ECF8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9733" y="5822833"/>
            <a:ext cx="1528284" cy="1035167"/>
          </a:xfrm>
          <a:prstGeom prst="rect">
            <a:avLst/>
          </a:prstGeom>
        </p:spPr>
      </p:pic>
      <p:sp>
        <p:nvSpPr>
          <p:cNvPr id="15" name="Rectangle 14">
            <a:extLst>
              <a:ext uri="{FF2B5EF4-FFF2-40B4-BE49-F238E27FC236}">
                <a16:creationId xmlns:a16="http://schemas.microsoft.com/office/drawing/2014/main" id="{4CF203B6-4543-4138-BCE0-C1164FE62319}"/>
              </a:ext>
            </a:extLst>
          </p:cNvPr>
          <p:cNvSpPr/>
          <p:nvPr/>
        </p:nvSpPr>
        <p:spPr>
          <a:xfrm>
            <a:off x="2286000" y="257305"/>
            <a:ext cx="3844194" cy="646331"/>
          </a:xfrm>
          <a:prstGeom prst="rect">
            <a:avLst/>
          </a:prstGeom>
        </p:spPr>
        <p:txBody>
          <a:bodyPr wrap="none">
            <a:spAutoFit/>
          </a:bodyPr>
          <a:lstStyle/>
          <a:p>
            <a:pPr algn="ctr" defTabSz="685800">
              <a:defRPr/>
            </a:pPr>
            <a:r>
              <a:rPr lang="en-US" sz="3600" b="1" dirty="0">
                <a:solidFill>
                  <a:schemeClr val="bg1"/>
                </a:solidFill>
                <a:effectLst>
                  <a:outerShdw blurRad="50800" dist="38100" dir="5400000" algn="t" rotWithShape="0">
                    <a:prstClr val="black">
                      <a:alpha val="40000"/>
                    </a:prstClr>
                  </a:outerShdw>
                </a:effectLst>
                <a:latin typeface="Calibri Light" panose="020F0302020204030204" pitchFamily="34" charset="0"/>
                <a:cs typeface="Arial"/>
              </a:rPr>
              <a:t>MIIA Cyber Program</a:t>
            </a:r>
          </a:p>
        </p:txBody>
      </p:sp>
    </p:spTree>
    <p:extLst>
      <p:ext uri="{BB962C8B-B14F-4D97-AF65-F5344CB8AC3E}">
        <p14:creationId xmlns:p14="http://schemas.microsoft.com/office/powerpoint/2010/main" val="102440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DAEC23-D1AA-42D3-AE52-EA2585DFA5F8}"/>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7477" y="685799"/>
            <a:ext cx="9144000" cy="5362515"/>
          </a:xfrm>
          <a:prstGeom prst="rect">
            <a:avLst/>
          </a:prstGeom>
        </p:spPr>
      </p:pic>
      <p:sp>
        <p:nvSpPr>
          <p:cNvPr id="8" name="TextBox 7">
            <a:extLst>
              <a:ext uri="{FF2B5EF4-FFF2-40B4-BE49-F238E27FC236}">
                <a16:creationId xmlns:a16="http://schemas.microsoft.com/office/drawing/2014/main" id="{6769D0AC-2DF3-406E-A76A-5D8F16F1286C}"/>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accent5">
                    <a:lumMod val="50000"/>
                  </a:schemeClr>
                </a:solidFill>
              </a:rPr>
              <a:t>October 17, 2018</a:t>
            </a:r>
          </a:p>
        </p:txBody>
      </p:sp>
      <p:sp>
        <p:nvSpPr>
          <p:cNvPr id="2" name="Rectangle 1">
            <a:extLst>
              <a:ext uri="{FF2B5EF4-FFF2-40B4-BE49-F238E27FC236}">
                <a16:creationId xmlns:a16="http://schemas.microsoft.com/office/drawing/2014/main" id="{53D852CB-C6CC-4628-9480-5FB61D534E96}"/>
              </a:ext>
            </a:extLst>
          </p:cNvPr>
          <p:cNvSpPr/>
          <p:nvPr/>
        </p:nvSpPr>
        <p:spPr>
          <a:xfrm>
            <a:off x="1106473" y="1447800"/>
            <a:ext cx="6896100" cy="3323987"/>
          </a:xfrm>
          <a:prstGeom prst="rect">
            <a:avLst/>
          </a:prstGeom>
          <a:effectLst/>
        </p:spPr>
        <p:txBody>
          <a:bodyPr wrap="square">
            <a:spAutoFit/>
          </a:bodyPr>
          <a:lstStyle/>
          <a:p>
            <a:pPr algn="ctr" defTabSz="685800">
              <a:defRPr/>
            </a:pPr>
            <a:r>
              <a:rPr lang="en-US" sz="6000" b="1" dirty="0">
                <a:solidFill>
                  <a:srgbClr val="145482"/>
                </a:solidFill>
                <a:effectLst>
                  <a:outerShdw blurRad="50800" dist="38100" dir="5400000" algn="t" rotWithShape="0">
                    <a:schemeClr val="bg1">
                      <a:alpha val="40000"/>
                    </a:schemeClr>
                  </a:outerShdw>
                </a:effectLst>
                <a:latin typeface="Calibri Light" panose="020F0302020204030204" pitchFamily="34" charset="0"/>
                <a:cs typeface="Arial"/>
              </a:rPr>
              <a:t>Questions?</a:t>
            </a:r>
          </a:p>
          <a:p>
            <a:pPr algn="ctr" defTabSz="685800">
              <a:defRPr/>
            </a:pPr>
            <a:endParaRPr lang="en-US" sz="4400" b="1" dirty="0">
              <a:solidFill>
                <a:srgbClr val="145482"/>
              </a:solidFill>
              <a:effectLst>
                <a:outerShdw blurRad="50800" dist="38100" dir="5400000" algn="t" rotWithShape="0">
                  <a:schemeClr val="bg1">
                    <a:alpha val="40000"/>
                  </a:schemeClr>
                </a:outerShdw>
              </a:effectLst>
              <a:latin typeface="Calibri Light" panose="020F0302020204030204" pitchFamily="34" charset="0"/>
              <a:cs typeface="Arial"/>
            </a:endParaRPr>
          </a:p>
          <a:p>
            <a:pPr algn="ctr" defTabSz="685800">
              <a:defRPr/>
            </a:pPr>
            <a:r>
              <a:rPr lang="en-US" sz="4400" b="1" dirty="0">
                <a:solidFill>
                  <a:srgbClr val="145482"/>
                </a:solidFill>
                <a:effectLst>
                  <a:outerShdw blurRad="50800" dist="38100" dir="5400000" algn="t" rotWithShape="0">
                    <a:schemeClr val="bg1">
                      <a:alpha val="40000"/>
                    </a:schemeClr>
                  </a:outerShdw>
                </a:effectLst>
                <a:latin typeface="Calibri Light" panose="020F0302020204030204" pitchFamily="34" charset="0"/>
                <a:cs typeface="Arial"/>
              </a:rPr>
              <a:t>Thank you for supporting the </a:t>
            </a:r>
          </a:p>
          <a:p>
            <a:pPr algn="ctr" defTabSz="685800">
              <a:defRPr/>
            </a:pPr>
            <a:r>
              <a:rPr lang="en-US" sz="4400" b="1" dirty="0">
                <a:solidFill>
                  <a:srgbClr val="145482"/>
                </a:solidFill>
                <a:effectLst>
                  <a:outerShdw blurRad="50800" dist="38100" dir="5400000" algn="t" rotWithShape="0">
                    <a:schemeClr val="bg1">
                      <a:alpha val="40000"/>
                    </a:schemeClr>
                  </a:outerShdw>
                </a:effectLst>
                <a:latin typeface="Calibri Light" panose="020F0302020204030204" pitchFamily="34" charset="0"/>
                <a:cs typeface="Arial"/>
              </a:rPr>
              <a:t>MIIA Programs!</a:t>
            </a:r>
          </a:p>
          <a:p>
            <a:pPr algn="ctr" defTabSz="685800">
              <a:defRPr/>
            </a:pPr>
            <a:endParaRPr lang="en-US" b="1" dirty="0">
              <a:solidFill>
                <a:prstClr val="white"/>
              </a:solidFill>
              <a:latin typeface="Calibri Light" panose="020F0302020204030204" pitchFamily="34" charset="0"/>
              <a:cs typeface="Arial"/>
            </a:endParaRPr>
          </a:p>
        </p:txBody>
      </p:sp>
      <p:pic>
        <p:nvPicPr>
          <p:cNvPr id="15" name="Picture 14">
            <a:extLst>
              <a:ext uri="{FF2B5EF4-FFF2-40B4-BE49-F238E27FC236}">
                <a16:creationId xmlns:a16="http://schemas.microsoft.com/office/drawing/2014/main" id="{1F1A0835-9D93-4ACC-B009-A21CB03BC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7002" y="6305529"/>
            <a:ext cx="1393731" cy="468383"/>
          </a:xfrm>
          <a:prstGeom prst="rect">
            <a:avLst/>
          </a:prstGeom>
        </p:spPr>
      </p:pic>
    </p:spTree>
    <p:extLst>
      <p:ext uri="{BB962C8B-B14F-4D97-AF65-F5344CB8AC3E}">
        <p14:creationId xmlns:p14="http://schemas.microsoft.com/office/powerpoint/2010/main" val="40135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A0EC45-9946-4B4A-B570-799742F22BD9}"/>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080" y="1905000"/>
            <a:ext cx="9144000" cy="4141634"/>
          </a:xfrm>
          <a:prstGeom prst="rect">
            <a:avLst/>
          </a:prstGeom>
        </p:spPr>
      </p:pic>
      <p:sp>
        <p:nvSpPr>
          <p:cNvPr id="9" name="Title 1"/>
          <p:cNvSpPr txBox="1">
            <a:spLocks/>
          </p:cNvSpPr>
          <p:nvPr/>
        </p:nvSpPr>
        <p:spPr>
          <a:xfrm>
            <a:off x="158327" y="1422950"/>
            <a:ext cx="3143250" cy="755259"/>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kern="1200">
                <a:solidFill>
                  <a:schemeClr val="tx1"/>
                </a:solidFill>
                <a:latin typeface="Arial" pitchFamily="34" charset="0"/>
                <a:ea typeface="+mj-ea"/>
                <a:cs typeface="+mj-cs"/>
              </a:defRPr>
            </a:lvl1pPr>
          </a:lstStyle>
          <a:p>
            <a:endParaRPr lang="en-US" b="1" dirty="0">
              <a:solidFill>
                <a:schemeClr val="bg1"/>
              </a:solidFill>
              <a:latin typeface="Helvetica Light"/>
              <a:cs typeface="Arial"/>
            </a:endParaRPr>
          </a:p>
        </p:txBody>
      </p:sp>
      <p:sp>
        <p:nvSpPr>
          <p:cNvPr id="2" name="TextBox 1">
            <a:extLst>
              <a:ext uri="{FF2B5EF4-FFF2-40B4-BE49-F238E27FC236}">
                <a16:creationId xmlns:a16="http://schemas.microsoft.com/office/drawing/2014/main" id="{16BA86BF-2231-4439-B9A3-B8F40885DAA0}"/>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bg1"/>
                </a:solidFill>
              </a:rPr>
              <a:t>October 17, 2018</a:t>
            </a:r>
          </a:p>
        </p:txBody>
      </p:sp>
      <p:sp>
        <p:nvSpPr>
          <p:cNvPr id="10" name="Content Placeholder 2">
            <a:extLst>
              <a:ext uri="{FF2B5EF4-FFF2-40B4-BE49-F238E27FC236}">
                <a16:creationId xmlns:a16="http://schemas.microsoft.com/office/drawing/2014/main" id="{9F5FEF57-9FF5-4602-AE4A-14FC4D2F39D6}"/>
              </a:ext>
            </a:extLst>
          </p:cNvPr>
          <p:cNvSpPr txBox="1">
            <a:spLocks/>
          </p:cNvSpPr>
          <p:nvPr/>
        </p:nvSpPr>
        <p:spPr bwMode="auto">
          <a:xfrm>
            <a:off x="304800" y="2150113"/>
            <a:ext cx="8534400" cy="3505200"/>
          </a:xfrm>
          <a:prstGeom prst="rect">
            <a:avLst/>
          </a:prstGeom>
          <a:solidFill>
            <a:schemeClr val="accent5">
              <a:lumMod val="75000"/>
              <a:alpha val="49000"/>
            </a:schemeClr>
          </a:solidFill>
          <a:ln w="6350">
            <a:noFill/>
            <a:miter lim="800000"/>
            <a:headEnd/>
            <a:tailEnd/>
          </a:ln>
          <a:effectLst>
            <a:glow rad="215900">
              <a:schemeClr val="accent3">
                <a:satMod val="175000"/>
                <a:alpha val="40000"/>
              </a:schemeClr>
            </a:glow>
          </a:effectLst>
        </p:spPr>
        <p:txBody>
          <a:bodyPr/>
          <a:lstStyle/>
          <a:p>
            <a:pPr marL="513160" indent="-342900">
              <a:lnSpc>
                <a:spcPct val="150000"/>
              </a:lnSpc>
              <a:spcAft>
                <a:spcPts val="900"/>
              </a:spcAft>
              <a:buClr>
                <a:srgbClr val="C00000"/>
              </a:buClr>
              <a:buSzPct val="100000"/>
              <a:buFont typeface="Wingdings" panose="05000000000000000000" pitchFamily="2" charset="2"/>
              <a:buChar char="§"/>
            </a:pPr>
            <a:r>
              <a:rPr lang="en-US" sz="2400" dirty="0">
                <a:solidFill>
                  <a:schemeClr val="bg1"/>
                </a:solidFill>
                <a:effectLst>
                  <a:outerShdw blurRad="50800" dist="38100" dir="5400000" algn="t" rotWithShape="0">
                    <a:prstClr val="black">
                      <a:alpha val="40000"/>
                    </a:prstClr>
                  </a:outerShdw>
                </a:effectLst>
                <a:latin typeface="Helvetica Light"/>
                <a:cs typeface="Arial"/>
              </a:rPr>
              <a:t>Serving over 400 members</a:t>
            </a:r>
          </a:p>
          <a:p>
            <a:pPr marL="513160" indent="-342900">
              <a:lnSpc>
                <a:spcPct val="150000"/>
              </a:lnSpc>
              <a:spcAft>
                <a:spcPts val="900"/>
              </a:spcAft>
              <a:buClr>
                <a:srgbClr val="C00000"/>
              </a:buClr>
              <a:buSzPct val="100000"/>
              <a:buFont typeface="Wingdings" panose="05000000000000000000" pitchFamily="2" charset="2"/>
              <a:buChar char="§"/>
            </a:pPr>
            <a:r>
              <a:rPr lang="en-US" sz="2400" dirty="0">
                <a:solidFill>
                  <a:schemeClr val="bg1"/>
                </a:solidFill>
                <a:effectLst>
                  <a:outerShdw blurRad="50800" dist="38100" dir="5400000" algn="t" rotWithShape="0">
                    <a:prstClr val="black">
                      <a:alpha val="40000"/>
                    </a:prstClr>
                  </a:outerShdw>
                </a:effectLst>
                <a:latin typeface="Helvetica Light"/>
                <a:cs typeface="Arial"/>
              </a:rPr>
              <a:t>Annual premiums over $600M</a:t>
            </a:r>
          </a:p>
          <a:p>
            <a:pPr marL="513160" indent="-342900">
              <a:spcAft>
                <a:spcPts val="900"/>
              </a:spcAft>
              <a:buClr>
                <a:srgbClr val="C00000"/>
              </a:buClr>
              <a:buSzPct val="100000"/>
              <a:buFont typeface="Wingdings" panose="05000000000000000000" pitchFamily="2" charset="2"/>
              <a:buChar char="§"/>
            </a:pPr>
            <a:r>
              <a:rPr lang="en-US" sz="2400" dirty="0">
                <a:solidFill>
                  <a:schemeClr val="bg1"/>
                </a:solidFill>
                <a:effectLst>
                  <a:outerShdw blurRad="50800" dist="38100" dir="5400000" algn="t" rotWithShape="0">
                    <a:prstClr val="black">
                      <a:alpha val="40000"/>
                    </a:prstClr>
                  </a:outerShdw>
                </a:effectLst>
                <a:latin typeface="Helvetica Light"/>
                <a:cs typeface="Arial"/>
              </a:rPr>
              <a:t>Risk Management &amp; Wellness Services</a:t>
            </a:r>
          </a:p>
          <a:p>
            <a:pPr marL="513160" indent="-342900">
              <a:lnSpc>
                <a:spcPct val="150000"/>
              </a:lnSpc>
              <a:spcAft>
                <a:spcPts val="900"/>
              </a:spcAft>
              <a:buClr>
                <a:srgbClr val="C00000"/>
              </a:buClr>
              <a:buSzPct val="100000"/>
              <a:buFont typeface="Wingdings" panose="05000000000000000000" pitchFamily="2" charset="2"/>
              <a:buChar char="§"/>
            </a:pPr>
            <a:r>
              <a:rPr lang="en-US" sz="2400" dirty="0">
                <a:solidFill>
                  <a:schemeClr val="bg1"/>
                </a:solidFill>
                <a:effectLst>
                  <a:outerShdw blurRad="50800" dist="38100" dir="5400000" algn="t" rotWithShape="0">
                    <a:prstClr val="black">
                      <a:alpha val="40000"/>
                    </a:prstClr>
                  </a:outerShdw>
                </a:effectLst>
                <a:latin typeface="Helvetica Light"/>
                <a:cs typeface="Arial"/>
              </a:rPr>
              <a:t>Health, Dental, Property, Liability &amp; Workers’ Compensation</a:t>
            </a:r>
          </a:p>
          <a:p>
            <a:pPr marL="513160" indent="-342900">
              <a:lnSpc>
                <a:spcPct val="150000"/>
              </a:lnSpc>
              <a:spcAft>
                <a:spcPts val="900"/>
              </a:spcAft>
              <a:buClr>
                <a:srgbClr val="C00000"/>
              </a:buClr>
              <a:buSzPct val="100000"/>
              <a:buFont typeface="Wingdings" panose="05000000000000000000" pitchFamily="2" charset="2"/>
              <a:buChar char="§"/>
            </a:pPr>
            <a:r>
              <a:rPr lang="en-US" sz="2400" dirty="0">
                <a:solidFill>
                  <a:schemeClr val="bg1"/>
                </a:solidFill>
                <a:effectLst>
                  <a:outerShdw blurRad="50800" dist="38100" dir="5400000" algn="t" rotWithShape="0">
                    <a:prstClr val="black">
                      <a:alpha val="40000"/>
                    </a:prstClr>
                  </a:outerShdw>
                </a:effectLst>
                <a:latin typeface="Helvetica Light"/>
                <a:cs typeface="Arial"/>
              </a:rPr>
              <a:t>Insurance &amp; Risk Management solutions for Members</a:t>
            </a:r>
          </a:p>
        </p:txBody>
      </p:sp>
      <p:sp>
        <p:nvSpPr>
          <p:cNvPr id="7" name="Rectangle 6">
            <a:extLst>
              <a:ext uri="{FF2B5EF4-FFF2-40B4-BE49-F238E27FC236}">
                <a16:creationId xmlns:a16="http://schemas.microsoft.com/office/drawing/2014/main" id="{EA7B86CF-EDC5-4C46-A829-BB16BD236E37}"/>
              </a:ext>
            </a:extLst>
          </p:cNvPr>
          <p:cNvSpPr/>
          <p:nvPr/>
        </p:nvSpPr>
        <p:spPr>
          <a:xfrm>
            <a:off x="1729952" y="302852"/>
            <a:ext cx="5486400" cy="707886"/>
          </a:xfrm>
          <a:prstGeom prst="rect">
            <a:avLst/>
          </a:prstGeom>
        </p:spPr>
        <p:txBody>
          <a:bodyPr wrap="square">
            <a:spAutoFit/>
          </a:bodyPr>
          <a:lstStyle/>
          <a:p>
            <a:pPr algn="ctr"/>
            <a:r>
              <a:rPr lang="en-US" sz="4000" b="1" dirty="0">
                <a:solidFill>
                  <a:schemeClr val="bg1"/>
                </a:solidFill>
                <a:latin typeface="Calibri Light" panose="020F0302020204030204" pitchFamily="34" charset="0"/>
                <a:cs typeface="Arial"/>
              </a:rPr>
              <a:t>MIIA Member Services</a:t>
            </a:r>
          </a:p>
        </p:txBody>
      </p:sp>
      <p:sp>
        <p:nvSpPr>
          <p:cNvPr id="13" name="Rectangle 12">
            <a:extLst>
              <a:ext uri="{FF2B5EF4-FFF2-40B4-BE49-F238E27FC236}">
                <a16:creationId xmlns:a16="http://schemas.microsoft.com/office/drawing/2014/main" id="{90965CF4-4BBA-4DEC-A8B6-E3609C397C8B}"/>
              </a:ext>
            </a:extLst>
          </p:cNvPr>
          <p:cNvSpPr/>
          <p:nvPr/>
        </p:nvSpPr>
        <p:spPr>
          <a:xfrm>
            <a:off x="2269920" y="1010738"/>
            <a:ext cx="4572000" cy="584775"/>
          </a:xfrm>
          <a:prstGeom prst="rect">
            <a:avLst/>
          </a:prstGeom>
        </p:spPr>
        <p:txBody>
          <a:bodyPr>
            <a:spAutoFit/>
          </a:bodyPr>
          <a:lstStyle/>
          <a:p>
            <a:pPr algn="ctr"/>
            <a:r>
              <a:rPr lang="en-US" sz="3200" b="1" dirty="0">
                <a:solidFill>
                  <a:schemeClr val="bg1"/>
                </a:solidFill>
                <a:latin typeface="Calibri Light" panose="020F0302020204030204" pitchFamily="34" charset="0"/>
                <a:cs typeface="Arial"/>
              </a:rPr>
              <a:t>MIIA Cyber Program</a:t>
            </a:r>
          </a:p>
        </p:txBody>
      </p:sp>
      <p:sp>
        <p:nvSpPr>
          <p:cNvPr id="16" name="Rectangle 15">
            <a:extLst>
              <a:ext uri="{FF2B5EF4-FFF2-40B4-BE49-F238E27FC236}">
                <a16:creationId xmlns:a16="http://schemas.microsoft.com/office/drawing/2014/main" id="{4E4E32D2-643A-498D-B778-6FEC3DD65462}"/>
              </a:ext>
            </a:extLst>
          </p:cNvPr>
          <p:cNvSpPr/>
          <p:nvPr/>
        </p:nvSpPr>
        <p:spPr>
          <a:xfrm>
            <a:off x="7239000" y="6046634"/>
            <a:ext cx="1905000" cy="811365"/>
          </a:xfrm>
          <a:prstGeom prst="rect">
            <a:avLst/>
          </a:prstGeom>
          <a:solidFill>
            <a:srgbClr val="13558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B15FBDD-1AB4-4DC6-BFD3-6AD9245ACE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7358" y="6033159"/>
            <a:ext cx="1528284" cy="1035167"/>
          </a:xfrm>
          <a:prstGeom prst="rect">
            <a:avLst/>
          </a:prstGeom>
        </p:spPr>
      </p:pic>
    </p:spTree>
    <p:extLst>
      <p:ext uri="{BB962C8B-B14F-4D97-AF65-F5344CB8AC3E}">
        <p14:creationId xmlns:p14="http://schemas.microsoft.com/office/powerpoint/2010/main" val="401968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4B683-3CF9-4582-9A73-CE2EA4EE2EA6}"/>
              </a:ext>
            </a:extLst>
          </p:cNvPr>
          <p:cNvPicPr>
            <a:picLocks noChangeAspect="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9409"/>
                    </a14:imgEffect>
                    <a14:imgEffect>
                      <a14:saturation sat="267000"/>
                    </a14:imgEffect>
                  </a14:imgLayer>
                </a14:imgProps>
              </a:ext>
              <a:ext uri="{28A0092B-C50C-407E-A947-70E740481C1C}">
                <a14:useLocalDpi xmlns:a14="http://schemas.microsoft.com/office/drawing/2010/main" val="0"/>
              </a:ext>
            </a:extLst>
          </a:blip>
          <a:srcRect l="2521" t="8672" r="2521" b="7822"/>
          <a:stretch/>
        </p:blipFill>
        <p:spPr>
          <a:xfrm>
            <a:off x="952500" y="2361125"/>
            <a:ext cx="7239000" cy="3672035"/>
          </a:xfrm>
          <a:prstGeom prst="rect">
            <a:avLst/>
          </a:prstGeom>
        </p:spPr>
      </p:pic>
      <p:sp>
        <p:nvSpPr>
          <p:cNvPr id="9" name="Title 1"/>
          <p:cNvSpPr txBox="1">
            <a:spLocks/>
          </p:cNvSpPr>
          <p:nvPr/>
        </p:nvSpPr>
        <p:spPr>
          <a:xfrm>
            <a:off x="158327" y="1422950"/>
            <a:ext cx="3143250" cy="755259"/>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kern="1200">
                <a:solidFill>
                  <a:schemeClr val="tx1"/>
                </a:solidFill>
                <a:latin typeface="Arial" pitchFamily="34" charset="0"/>
                <a:ea typeface="+mj-ea"/>
                <a:cs typeface="+mj-cs"/>
              </a:defRPr>
            </a:lvl1pPr>
          </a:lstStyle>
          <a:p>
            <a:endParaRPr lang="en-US" b="1" dirty="0">
              <a:solidFill>
                <a:schemeClr val="bg1"/>
              </a:solidFill>
              <a:latin typeface="Helvetica Light"/>
              <a:cs typeface="Arial"/>
            </a:endParaRPr>
          </a:p>
        </p:txBody>
      </p:sp>
      <p:sp>
        <p:nvSpPr>
          <p:cNvPr id="14" name="TextBox 13">
            <a:extLst>
              <a:ext uri="{FF2B5EF4-FFF2-40B4-BE49-F238E27FC236}">
                <a16:creationId xmlns:a16="http://schemas.microsoft.com/office/drawing/2014/main" id="{2FF1A6DB-2591-44CB-84C7-7F595776725F}"/>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bg1"/>
                </a:solidFill>
              </a:rPr>
              <a:t>October 17, 2018</a:t>
            </a:r>
          </a:p>
        </p:txBody>
      </p:sp>
      <p:pic>
        <p:nvPicPr>
          <p:cNvPr id="5" name="Picture 4">
            <a:extLst>
              <a:ext uri="{FF2B5EF4-FFF2-40B4-BE49-F238E27FC236}">
                <a16:creationId xmlns:a16="http://schemas.microsoft.com/office/drawing/2014/main" id="{DE0FACD7-0DE8-4C93-90C0-8E6641E0E6D4}"/>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1600200"/>
            <a:ext cx="9144000" cy="4619471"/>
          </a:xfrm>
          <a:prstGeom prst="rect">
            <a:avLst/>
          </a:prstGeom>
        </p:spPr>
      </p:pic>
      <p:sp>
        <p:nvSpPr>
          <p:cNvPr id="15" name="Content Placeholder 2">
            <a:extLst>
              <a:ext uri="{FF2B5EF4-FFF2-40B4-BE49-F238E27FC236}">
                <a16:creationId xmlns:a16="http://schemas.microsoft.com/office/drawing/2014/main" id="{8EC5390F-CA64-4C8F-AEEF-E9BB2945A00F}"/>
              </a:ext>
            </a:extLst>
          </p:cNvPr>
          <p:cNvSpPr txBox="1">
            <a:spLocks/>
          </p:cNvSpPr>
          <p:nvPr/>
        </p:nvSpPr>
        <p:spPr bwMode="auto">
          <a:xfrm>
            <a:off x="952500" y="2057400"/>
            <a:ext cx="7226417" cy="3672034"/>
          </a:xfrm>
          <a:prstGeom prst="rect">
            <a:avLst/>
          </a:prstGeom>
          <a:solidFill>
            <a:schemeClr val="accent5">
              <a:lumMod val="75000"/>
              <a:alpha val="49000"/>
            </a:schemeClr>
          </a:solidFill>
          <a:ln w="6350">
            <a:noFill/>
            <a:miter lim="800000"/>
            <a:headEnd/>
            <a:tailEnd/>
          </a:ln>
          <a:effectLst>
            <a:glow rad="215900">
              <a:schemeClr val="accent3">
                <a:satMod val="175000"/>
                <a:alpha val="40000"/>
              </a:schemeClr>
            </a:glow>
          </a:effectLst>
        </p:spPr>
        <p:txBody>
          <a:bodyPr/>
          <a:lstStyle/>
          <a:p>
            <a:pPr marL="513160" indent="-342900">
              <a:lnSpc>
                <a:spcPct val="150000"/>
              </a:lnSpc>
              <a:spcAft>
                <a:spcPts val="900"/>
              </a:spcAft>
              <a:buClr>
                <a:srgbClr val="C00000"/>
              </a:buClr>
              <a:buSzPct val="100000"/>
              <a:buFont typeface="Wingdings" panose="05000000000000000000" pitchFamily="2" charset="2"/>
              <a:buChar char="§"/>
            </a:pPr>
            <a:r>
              <a:rPr lang="en-US" sz="2400" dirty="0">
                <a:solidFill>
                  <a:schemeClr val="bg1"/>
                </a:solidFill>
                <a:effectLst>
                  <a:outerShdw blurRad="50800" dist="38100" dir="5400000" algn="t" rotWithShape="0">
                    <a:prstClr val="black">
                      <a:alpha val="40000"/>
                    </a:prstClr>
                  </a:outerShdw>
                </a:effectLst>
                <a:latin typeface="Helvetica Light"/>
                <a:cs typeface="Arial"/>
              </a:rPr>
              <a:t>Cyber Risk Management </a:t>
            </a:r>
            <a:r>
              <a:rPr lang="en-US" sz="3600" dirty="0">
                <a:solidFill>
                  <a:schemeClr val="bg1"/>
                </a:solidFill>
                <a:effectLst>
                  <a:outerShdw blurRad="50800" dist="38100" dir="5400000" algn="t" rotWithShape="0">
                    <a:prstClr val="black">
                      <a:alpha val="40000"/>
                    </a:prstClr>
                  </a:outerShdw>
                </a:effectLst>
                <a:latin typeface="Helvetica Light"/>
                <a:cs typeface="Arial"/>
              </a:rPr>
              <a:t>- </a:t>
            </a:r>
            <a:r>
              <a:rPr lang="en-US" sz="2400" dirty="0">
                <a:solidFill>
                  <a:schemeClr val="bg1"/>
                </a:solidFill>
                <a:effectLst>
                  <a:outerShdw blurRad="50800" dist="38100" dir="5400000" algn="t" rotWithShape="0">
                    <a:prstClr val="black">
                      <a:alpha val="40000"/>
                    </a:prstClr>
                  </a:outerShdw>
                </a:effectLst>
                <a:latin typeface="Helvetica Light"/>
                <a:cs typeface="Arial"/>
              </a:rPr>
              <a:t>www.emiia.org</a:t>
            </a:r>
            <a:endParaRPr lang="en-US" sz="1050" dirty="0">
              <a:solidFill>
                <a:schemeClr val="bg1"/>
              </a:solidFill>
              <a:effectLst>
                <a:outerShdw blurRad="50800" dist="38100" dir="5400000" algn="t" rotWithShape="0">
                  <a:prstClr val="black">
                    <a:alpha val="40000"/>
                  </a:prstClr>
                </a:outerShdw>
              </a:effectLst>
              <a:latin typeface="Helvetica Light"/>
              <a:cs typeface="Arial"/>
            </a:endParaRPr>
          </a:p>
          <a:p>
            <a:pPr marL="513160" indent="-342900">
              <a:lnSpc>
                <a:spcPct val="150000"/>
              </a:lnSpc>
              <a:spcAft>
                <a:spcPts val="900"/>
              </a:spcAft>
              <a:buClr>
                <a:srgbClr val="C00000"/>
              </a:buClr>
              <a:buSzPct val="100000"/>
              <a:buFont typeface="Wingdings" panose="05000000000000000000" pitchFamily="2" charset="2"/>
              <a:buChar char="§"/>
            </a:pPr>
            <a:r>
              <a:rPr lang="en-US" sz="2400" dirty="0">
                <a:solidFill>
                  <a:schemeClr val="bg1"/>
                </a:solidFill>
                <a:effectLst>
                  <a:outerShdw blurRad="50800" dist="38100" dir="5400000" algn="t" rotWithShape="0">
                    <a:prstClr val="black">
                      <a:alpha val="40000"/>
                    </a:prstClr>
                  </a:outerShdw>
                </a:effectLst>
                <a:latin typeface="Helvetica Light"/>
                <a:cs typeface="Arial"/>
              </a:rPr>
              <a:t>MIIA Cyber Coverages</a:t>
            </a:r>
          </a:p>
          <a:p>
            <a:pPr marL="513160" indent="-342900">
              <a:lnSpc>
                <a:spcPct val="150000"/>
              </a:lnSpc>
              <a:spcAft>
                <a:spcPts val="900"/>
              </a:spcAft>
              <a:buClr>
                <a:srgbClr val="C00000"/>
              </a:buClr>
              <a:buSzPct val="100000"/>
              <a:buFont typeface="Wingdings" panose="05000000000000000000" pitchFamily="2" charset="2"/>
              <a:buChar char="§"/>
            </a:pPr>
            <a:r>
              <a:rPr lang="en-US" sz="2400" dirty="0">
                <a:solidFill>
                  <a:schemeClr val="bg1"/>
                </a:solidFill>
                <a:effectLst>
                  <a:outerShdw blurRad="50800" dist="38100" dir="5400000" algn="t" rotWithShape="0">
                    <a:prstClr val="black">
                      <a:alpha val="40000"/>
                    </a:prstClr>
                  </a:outerShdw>
                </a:effectLst>
                <a:latin typeface="Helvetica Light"/>
                <a:cs typeface="Arial"/>
              </a:rPr>
              <a:t>Claim Scenarios</a:t>
            </a:r>
          </a:p>
          <a:p>
            <a:pPr marL="513160" indent="-342900">
              <a:lnSpc>
                <a:spcPct val="150000"/>
              </a:lnSpc>
              <a:spcAft>
                <a:spcPts val="900"/>
              </a:spcAft>
              <a:buClr>
                <a:srgbClr val="C00000"/>
              </a:buClr>
              <a:buSzPct val="100000"/>
              <a:buFont typeface="Wingdings" panose="05000000000000000000" pitchFamily="2" charset="2"/>
              <a:buChar char="§"/>
            </a:pPr>
            <a:r>
              <a:rPr lang="en-US" sz="2400" dirty="0">
                <a:solidFill>
                  <a:schemeClr val="bg1"/>
                </a:solidFill>
                <a:effectLst>
                  <a:outerShdw blurRad="50800" dist="38100" dir="5400000" algn="t" rotWithShape="0">
                    <a:prstClr val="black">
                      <a:alpha val="40000"/>
                    </a:prstClr>
                  </a:outerShdw>
                </a:effectLst>
                <a:latin typeface="Helvetica Light"/>
                <a:cs typeface="Arial"/>
              </a:rPr>
              <a:t>Claim Incident Resources</a:t>
            </a:r>
          </a:p>
          <a:p>
            <a:pPr marL="513160" indent="-342900">
              <a:lnSpc>
                <a:spcPct val="150000"/>
              </a:lnSpc>
              <a:spcAft>
                <a:spcPts val="900"/>
              </a:spcAft>
              <a:buClr>
                <a:srgbClr val="C00000"/>
              </a:buClr>
              <a:buSzPct val="100000"/>
              <a:buFont typeface="Wingdings" panose="05000000000000000000" pitchFamily="2" charset="2"/>
              <a:buChar char="§"/>
            </a:pPr>
            <a:r>
              <a:rPr lang="en-US" sz="2400" dirty="0">
                <a:solidFill>
                  <a:schemeClr val="bg1"/>
                </a:solidFill>
                <a:effectLst>
                  <a:outerShdw blurRad="50800" dist="38100" dir="5400000" algn="t" rotWithShape="0">
                    <a:prstClr val="black">
                      <a:alpha val="40000"/>
                    </a:prstClr>
                  </a:outerShdw>
                </a:effectLst>
                <a:latin typeface="Helvetica Light"/>
                <a:cs typeface="Arial"/>
              </a:rPr>
              <a:t>Questions</a:t>
            </a:r>
          </a:p>
          <a:p>
            <a:pPr marL="170260">
              <a:lnSpc>
                <a:spcPct val="150000"/>
              </a:lnSpc>
              <a:spcAft>
                <a:spcPts val="900"/>
              </a:spcAft>
              <a:buClr>
                <a:srgbClr val="C00000"/>
              </a:buClr>
              <a:buSzPct val="100000"/>
            </a:pPr>
            <a:endParaRPr lang="en-US" sz="2400" dirty="0">
              <a:solidFill>
                <a:schemeClr val="bg1"/>
              </a:solidFill>
              <a:effectLst>
                <a:outerShdw blurRad="50800" dist="38100" dir="5400000" algn="t" rotWithShape="0">
                  <a:prstClr val="black">
                    <a:alpha val="40000"/>
                  </a:prstClr>
                </a:outerShdw>
              </a:effectLst>
              <a:latin typeface="Helvetica Light"/>
              <a:cs typeface="Arial"/>
            </a:endParaRPr>
          </a:p>
          <a:p>
            <a:pPr lvl="1">
              <a:lnSpc>
                <a:spcPts val="2250"/>
              </a:lnSpc>
              <a:spcAft>
                <a:spcPts val="1350"/>
              </a:spcAft>
              <a:buClr>
                <a:srgbClr val="C00000"/>
              </a:buClr>
              <a:buSzPct val="100000"/>
            </a:pPr>
            <a:endParaRPr lang="en-US" dirty="0">
              <a:effectLst>
                <a:outerShdw blurRad="50800" dist="38100" dir="5400000" algn="t" rotWithShape="0">
                  <a:prstClr val="black">
                    <a:alpha val="40000"/>
                  </a:prstClr>
                </a:outerShdw>
              </a:effectLst>
              <a:latin typeface="+mj-lt"/>
              <a:cs typeface="Arial" pitchFamily="34" charset="0"/>
            </a:endParaRPr>
          </a:p>
          <a:p>
            <a:pPr marL="1028700" lvl="2" indent="-342900">
              <a:buClr>
                <a:srgbClr val="C00000"/>
              </a:buClr>
              <a:buFont typeface="Wingdings" panose="05000000000000000000" pitchFamily="2" charset="2"/>
              <a:buChar char="§"/>
              <a:defRPr/>
            </a:pPr>
            <a:endParaRPr lang="en-US" sz="2700" dirty="0">
              <a:solidFill>
                <a:srgbClr val="797979"/>
              </a:solidFill>
              <a:latin typeface="+mj-lt"/>
              <a:cs typeface="Arial" pitchFamily="34" charset="0"/>
            </a:endParaRPr>
          </a:p>
        </p:txBody>
      </p:sp>
      <p:sp>
        <p:nvSpPr>
          <p:cNvPr id="16" name="Rectangle 15">
            <a:extLst>
              <a:ext uri="{FF2B5EF4-FFF2-40B4-BE49-F238E27FC236}">
                <a16:creationId xmlns:a16="http://schemas.microsoft.com/office/drawing/2014/main" id="{4A7A97EF-5D84-4A5D-A5BD-BE2EE0CB48B7}"/>
              </a:ext>
            </a:extLst>
          </p:cNvPr>
          <p:cNvSpPr/>
          <p:nvPr/>
        </p:nvSpPr>
        <p:spPr>
          <a:xfrm>
            <a:off x="2209800" y="515881"/>
            <a:ext cx="4572000" cy="707886"/>
          </a:xfrm>
          <a:prstGeom prst="rect">
            <a:avLst/>
          </a:prstGeom>
        </p:spPr>
        <p:txBody>
          <a:bodyPr>
            <a:spAutoFit/>
          </a:bodyPr>
          <a:lstStyle/>
          <a:p>
            <a:pPr algn="ctr"/>
            <a:r>
              <a:rPr lang="en-US" sz="4000" b="1" dirty="0">
                <a:solidFill>
                  <a:schemeClr val="bg1"/>
                </a:solidFill>
                <a:latin typeface="Calibri Light" panose="020F0302020204030204" pitchFamily="34" charset="0"/>
                <a:cs typeface="Arial"/>
              </a:rPr>
              <a:t>MIIA Cyber Program</a:t>
            </a:r>
          </a:p>
        </p:txBody>
      </p:sp>
      <p:sp>
        <p:nvSpPr>
          <p:cNvPr id="6" name="Rectangle 5">
            <a:extLst>
              <a:ext uri="{FF2B5EF4-FFF2-40B4-BE49-F238E27FC236}">
                <a16:creationId xmlns:a16="http://schemas.microsoft.com/office/drawing/2014/main" id="{80045AB0-8116-4929-99FD-90FE2D89B263}"/>
              </a:ext>
            </a:extLst>
          </p:cNvPr>
          <p:cNvSpPr/>
          <p:nvPr/>
        </p:nvSpPr>
        <p:spPr>
          <a:xfrm>
            <a:off x="7239000" y="6216076"/>
            <a:ext cx="1905000" cy="641923"/>
          </a:xfrm>
          <a:prstGeom prst="rect">
            <a:avLst/>
          </a:prstGeom>
          <a:solidFill>
            <a:srgbClr val="13558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E4E9530-0B29-483F-AC20-5D14E4C2E6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7358" y="6033159"/>
            <a:ext cx="1528284" cy="1035167"/>
          </a:xfrm>
          <a:prstGeom prst="rect">
            <a:avLst/>
          </a:prstGeom>
        </p:spPr>
      </p:pic>
    </p:spTree>
    <p:extLst>
      <p:ext uri="{BB962C8B-B14F-4D97-AF65-F5344CB8AC3E}">
        <p14:creationId xmlns:p14="http://schemas.microsoft.com/office/powerpoint/2010/main" val="231372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3604" t="4696" r="13438" b="9109"/>
          <a:stretch/>
        </p:blipFill>
        <p:spPr>
          <a:xfrm>
            <a:off x="76200" y="882605"/>
            <a:ext cx="8865561" cy="5160066"/>
          </a:xfrm>
          <a:prstGeom prst="rect">
            <a:avLst/>
          </a:prstGeom>
          <a:ln w="12700">
            <a:noFill/>
          </a:ln>
        </p:spPr>
      </p:pic>
      <p:sp>
        <p:nvSpPr>
          <p:cNvPr id="15" name="Title 1"/>
          <p:cNvSpPr txBox="1">
            <a:spLocks/>
          </p:cNvSpPr>
          <p:nvPr/>
        </p:nvSpPr>
        <p:spPr>
          <a:xfrm>
            <a:off x="1257300" y="1028700"/>
            <a:ext cx="6629400" cy="857250"/>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kern="1200">
                <a:solidFill>
                  <a:schemeClr val="tx1"/>
                </a:solidFill>
                <a:latin typeface="Arial" pitchFamily="34" charset="0"/>
                <a:ea typeface="+mj-ea"/>
                <a:cs typeface="+mj-cs"/>
              </a:defRPr>
            </a:lvl1pPr>
          </a:lstStyle>
          <a:p>
            <a:pPr>
              <a:defRPr/>
            </a:pPr>
            <a:endParaRPr lang="en-US" sz="1800" dirty="0">
              <a:solidFill>
                <a:srgbClr val="4472C4"/>
              </a:solidFill>
              <a:latin typeface="Calibri Light" panose="020F0302020204030204"/>
              <a:cs typeface="Gotham Medium" pitchFamily="50" charset="0"/>
            </a:endParaRPr>
          </a:p>
        </p:txBody>
      </p:sp>
      <p:sp>
        <p:nvSpPr>
          <p:cNvPr id="7" name="Rectangle 6"/>
          <p:cNvSpPr/>
          <p:nvPr/>
        </p:nvSpPr>
        <p:spPr>
          <a:xfrm>
            <a:off x="406866" y="890888"/>
            <a:ext cx="5052681" cy="5143499"/>
          </a:xfrm>
          <a:prstGeom prst="rect">
            <a:avLst/>
          </a:prstGeom>
          <a:gradFill flip="none" rotWithShape="0">
            <a:gsLst>
              <a:gs pos="1000">
                <a:srgbClr val="29659B">
                  <a:alpha val="39000"/>
                </a:srgbClr>
              </a:gs>
              <a:gs pos="0">
                <a:schemeClr val="accent1">
                  <a:shade val="94000"/>
                  <a:satMod val="135000"/>
                  <a:alpha val="86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srgbClr val="44546A">
                  <a:lumMod val="50000"/>
                </a:srgbClr>
              </a:solidFill>
              <a:latin typeface="Calibri" panose="020F0502020204030204"/>
            </a:endParaRPr>
          </a:p>
        </p:txBody>
      </p:sp>
      <p:sp>
        <p:nvSpPr>
          <p:cNvPr id="10" name="TextBox 9"/>
          <p:cNvSpPr txBox="1"/>
          <p:nvPr/>
        </p:nvSpPr>
        <p:spPr>
          <a:xfrm>
            <a:off x="559761" y="892079"/>
            <a:ext cx="5002839" cy="1847814"/>
          </a:xfrm>
          <a:prstGeom prst="rect">
            <a:avLst/>
          </a:prstGeom>
          <a:noFill/>
        </p:spPr>
        <p:txBody>
          <a:bodyPr wrap="square" rtlCol="0">
            <a:spAutoFit/>
          </a:bodyPr>
          <a:lstStyle/>
          <a:p>
            <a:pPr defTabSz="342900">
              <a:lnSpc>
                <a:spcPct val="90000"/>
              </a:lnSpc>
              <a:defRPr/>
            </a:pPr>
            <a:r>
              <a:rPr lang="en-US" sz="2800" b="1" dirty="0">
                <a:solidFill>
                  <a:prstClr val="white"/>
                </a:solidFill>
                <a:effectLst>
                  <a:outerShdw blurRad="50800" dist="38100" dir="2700000" algn="tl" rotWithShape="0">
                    <a:prstClr val="black">
                      <a:alpha val="40000"/>
                    </a:prstClr>
                  </a:outerShdw>
                </a:effectLst>
                <a:latin typeface="Calibri Light" panose="020F0302020204030204" pitchFamily="34" charset="0"/>
                <a:cs typeface="Arial"/>
              </a:rPr>
              <a:t>DO YOU KNOW WHERE YOUR DATA HAS BEEN TODAY?</a:t>
            </a:r>
          </a:p>
          <a:p>
            <a:pPr defTabSz="342900">
              <a:lnSpc>
                <a:spcPct val="90000"/>
              </a:lnSpc>
              <a:defRPr/>
            </a:pPr>
            <a:endParaRPr lang="en-US" sz="1875" b="1" dirty="0">
              <a:solidFill>
                <a:prstClr val="white"/>
              </a:solidFill>
              <a:effectLst>
                <a:outerShdw blurRad="50800" dist="38100" dir="2700000" algn="tl" rotWithShape="0">
                  <a:prstClr val="black">
                    <a:alpha val="40000"/>
                  </a:prstClr>
                </a:outerShdw>
              </a:effectLst>
              <a:latin typeface="Calibri Light" panose="020F0302020204030204" pitchFamily="34" charset="0"/>
              <a:cs typeface="Arial"/>
            </a:endParaRPr>
          </a:p>
          <a:p>
            <a:pPr defTabSz="342900">
              <a:lnSpc>
                <a:spcPct val="90000"/>
              </a:lnSpc>
              <a:defRPr/>
            </a:pPr>
            <a:r>
              <a:rPr lang="en-US" sz="2800" b="1" i="1" kern="0" dirty="0">
                <a:solidFill>
                  <a:prstClr val="white"/>
                </a:solidFill>
                <a:effectLst>
                  <a:outerShdw blurRad="50800" dist="38100" dir="2700000" algn="tl" rotWithShape="0">
                    <a:prstClr val="black">
                      <a:alpha val="40000"/>
                    </a:prstClr>
                  </a:outerShdw>
                </a:effectLst>
                <a:latin typeface="Calibri Light" panose="020F0302020204030204" pitchFamily="34" charset="0"/>
              </a:rPr>
              <a:t>Causes of Data Breaches in 2017:</a:t>
            </a:r>
            <a:endParaRPr lang="en-US" sz="2800" b="1" i="1" dirty="0">
              <a:solidFill>
                <a:prstClr val="white"/>
              </a:solidFill>
              <a:effectLst>
                <a:outerShdw blurRad="50800" dist="38100" dir="2700000" algn="tl" rotWithShape="0">
                  <a:prstClr val="black">
                    <a:alpha val="40000"/>
                  </a:prstClr>
                </a:outerShdw>
              </a:effectLst>
              <a:latin typeface="Calibri Light" panose="020F0302020204030204" pitchFamily="34" charset="0"/>
            </a:endParaRPr>
          </a:p>
          <a:p>
            <a:pPr defTabSz="342900">
              <a:lnSpc>
                <a:spcPct val="90000"/>
              </a:lnSpc>
              <a:defRPr/>
            </a:pPr>
            <a:endParaRPr lang="en-US" sz="2400" b="1" dirty="0">
              <a:solidFill>
                <a:prstClr val="white"/>
              </a:solidFill>
              <a:latin typeface="Calibri Light" panose="020F0302020204030204" pitchFamily="34" charset="0"/>
              <a:cs typeface="Arial"/>
            </a:endParaRPr>
          </a:p>
        </p:txBody>
      </p:sp>
      <p:sp>
        <p:nvSpPr>
          <p:cNvPr id="12" name="Content Placeholder 5">
            <a:extLst>
              <a:ext uri="{FF2B5EF4-FFF2-40B4-BE49-F238E27FC236}">
                <a16:creationId xmlns:a16="http://schemas.microsoft.com/office/drawing/2014/main" id="{4FB18AA1-DC6D-4E28-BF2E-49040E1020BE}"/>
              </a:ext>
            </a:extLst>
          </p:cNvPr>
          <p:cNvSpPr txBox="1">
            <a:spLocks/>
          </p:cNvSpPr>
          <p:nvPr/>
        </p:nvSpPr>
        <p:spPr>
          <a:xfrm>
            <a:off x="545080" y="2568511"/>
            <a:ext cx="5464904" cy="3502716"/>
          </a:xfrm>
          <a:prstGeom prst="rect">
            <a:avLst/>
          </a:prstGeom>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defTabSz="342900">
              <a:spcAft>
                <a:spcPts val="450"/>
              </a:spcAft>
              <a:buClr>
                <a:srgbClr val="CA0000"/>
              </a:buClr>
              <a:buNone/>
              <a:defRPr/>
            </a:pPr>
            <a:r>
              <a:rPr lang="en-US" sz="2400" b="1" kern="0" dirty="0">
                <a:solidFill>
                  <a:schemeClr val="bg1"/>
                </a:solidFill>
                <a:latin typeface="Calibri Light" panose="020F0302020204030204" pitchFamily="34" charset="0"/>
              </a:rPr>
              <a:t>Hacking (includes skimming/phishing /malware/ransomware)		59.5%</a:t>
            </a:r>
          </a:p>
          <a:p>
            <a:pPr marL="68580" indent="0" defTabSz="342900">
              <a:spcAft>
                <a:spcPts val="450"/>
              </a:spcAft>
              <a:buClr>
                <a:srgbClr val="CA0000"/>
              </a:buClr>
              <a:buNone/>
              <a:defRPr/>
            </a:pPr>
            <a:r>
              <a:rPr lang="en-US" sz="2400" b="1" kern="0" dirty="0">
                <a:solidFill>
                  <a:schemeClr val="bg1"/>
                </a:solidFill>
                <a:latin typeface="Calibri Light" panose="020F0302020204030204" pitchFamily="34" charset="0"/>
              </a:rPr>
              <a:t>Employee Negligence	     		10.4%</a:t>
            </a:r>
          </a:p>
          <a:p>
            <a:pPr marL="68580" indent="0" defTabSz="342900">
              <a:spcAft>
                <a:spcPts val="450"/>
              </a:spcAft>
              <a:buClr>
                <a:srgbClr val="CA0000"/>
              </a:buClr>
              <a:buNone/>
              <a:defRPr/>
            </a:pPr>
            <a:r>
              <a:rPr lang="en-US" sz="2400" b="1" kern="0" dirty="0">
                <a:solidFill>
                  <a:schemeClr val="bg1"/>
                </a:solidFill>
                <a:latin typeface="Calibri Light" panose="020F0302020204030204" pitchFamily="34" charset="0"/>
              </a:rPr>
              <a:t>Accidental Exposure      		 6.4%</a:t>
            </a:r>
          </a:p>
          <a:p>
            <a:pPr marL="68580" indent="0" defTabSz="342900">
              <a:spcAft>
                <a:spcPts val="450"/>
              </a:spcAft>
              <a:buClr>
                <a:srgbClr val="CA0000"/>
              </a:buClr>
              <a:buNone/>
              <a:defRPr/>
            </a:pPr>
            <a:r>
              <a:rPr lang="en-US" sz="2400" b="1" kern="0" dirty="0">
                <a:solidFill>
                  <a:schemeClr val="bg1"/>
                </a:solidFill>
                <a:latin typeface="Calibri Light" panose="020F0302020204030204" pitchFamily="34" charset="0"/>
              </a:rPr>
              <a:t>3</a:t>
            </a:r>
            <a:r>
              <a:rPr lang="en-US" sz="2400" b="1" kern="0" baseline="30000" dirty="0">
                <a:solidFill>
                  <a:schemeClr val="bg1"/>
                </a:solidFill>
                <a:latin typeface="Calibri Light" panose="020F0302020204030204" pitchFamily="34" charset="0"/>
              </a:rPr>
              <a:t>rd</a:t>
            </a:r>
            <a:r>
              <a:rPr lang="en-US" sz="2400" b="1" kern="0" dirty="0">
                <a:solidFill>
                  <a:schemeClr val="bg1"/>
                </a:solidFill>
                <a:latin typeface="Calibri Light" panose="020F0302020204030204" pitchFamily="34" charset="0"/>
              </a:rPr>
              <a:t> Party Theft					 7.5% </a:t>
            </a:r>
          </a:p>
          <a:p>
            <a:pPr marL="68580" indent="0" defTabSz="342900">
              <a:spcAft>
                <a:spcPts val="450"/>
              </a:spcAft>
              <a:buClr>
                <a:srgbClr val="CA0000"/>
              </a:buClr>
              <a:buNone/>
              <a:defRPr/>
            </a:pPr>
            <a:r>
              <a:rPr lang="en-US" sz="2400" b="1" kern="0" dirty="0">
                <a:solidFill>
                  <a:schemeClr val="bg1"/>
                </a:solidFill>
                <a:latin typeface="Calibri Light" panose="020F0302020204030204" pitchFamily="34" charset="0"/>
              </a:rPr>
              <a:t>Insider Theft 	     	    	      		 5.3%</a:t>
            </a:r>
          </a:p>
          <a:p>
            <a:pPr marL="68580" indent="0" defTabSz="342900">
              <a:spcAft>
                <a:spcPts val="450"/>
              </a:spcAft>
              <a:buClr>
                <a:srgbClr val="CA0000"/>
              </a:buClr>
              <a:buNone/>
              <a:defRPr/>
            </a:pPr>
            <a:r>
              <a:rPr lang="en-US" sz="2400" b="1" kern="0" dirty="0">
                <a:solidFill>
                  <a:schemeClr val="bg1"/>
                </a:solidFill>
                <a:latin typeface="Calibri Light" panose="020F0302020204030204" pitchFamily="34" charset="0"/>
              </a:rPr>
              <a:t>Physical Theft					 4.5%</a:t>
            </a:r>
          </a:p>
          <a:p>
            <a:pPr defTabSz="342900">
              <a:defRPr/>
            </a:pPr>
            <a:endParaRPr lang="en-US" sz="1500" b="1" dirty="0">
              <a:solidFill>
                <a:prstClr val="white"/>
              </a:solidFill>
              <a:effectLst>
                <a:outerShdw blurRad="50800" dist="38100" dir="2700000" algn="tl" rotWithShape="0">
                  <a:srgbClr val="145482">
                    <a:alpha val="40000"/>
                  </a:srgbClr>
                </a:outerShdw>
              </a:effectLst>
              <a:latin typeface="Calibri Light" panose="020F0302020204030204" pitchFamily="34" charset="0"/>
            </a:endParaRPr>
          </a:p>
          <a:p>
            <a:endParaRPr lang="en-US" sz="1500" dirty="0"/>
          </a:p>
        </p:txBody>
      </p:sp>
      <p:pic>
        <p:nvPicPr>
          <p:cNvPr id="8" name="Picture 7">
            <a:extLst>
              <a:ext uri="{FF2B5EF4-FFF2-40B4-BE49-F238E27FC236}">
                <a16:creationId xmlns:a16="http://schemas.microsoft.com/office/drawing/2014/main" id="{4309A2E8-02E2-476E-861A-08D43275B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4259" y="6284634"/>
            <a:ext cx="1449741" cy="487206"/>
          </a:xfrm>
          <a:prstGeom prst="rect">
            <a:avLst/>
          </a:prstGeom>
        </p:spPr>
      </p:pic>
      <p:sp>
        <p:nvSpPr>
          <p:cNvPr id="13" name="TextBox 12">
            <a:extLst>
              <a:ext uri="{FF2B5EF4-FFF2-40B4-BE49-F238E27FC236}">
                <a16:creationId xmlns:a16="http://schemas.microsoft.com/office/drawing/2014/main" id="{D47370B2-5522-42C2-8E7A-1A8C5F54DBFF}"/>
              </a:ext>
            </a:extLst>
          </p:cNvPr>
          <p:cNvSpPr txBox="1"/>
          <p:nvPr/>
        </p:nvSpPr>
        <p:spPr>
          <a:xfrm>
            <a:off x="817964" y="6284634"/>
            <a:ext cx="1600200" cy="276999"/>
          </a:xfrm>
          <a:prstGeom prst="rect">
            <a:avLst/>
          </a:prstGeom>
          <a:noFill/>
        </p:spPr>
        <p:txBody>
          <a:bodyPr wrap="square" rtlCol="0">
            <a:spAutoFit/>
          </a:bodyPr>
          <a:lstStyle/>
          <a:p>
            <a:r>
              <a:rPr lang="en-US" sz="1200" dirty="0">
                <a:solidFill>
                  <a:schemeClr val="accent5">
                    <a:lumMod val="50000"/>
                  </a:schemeClr>
                </a:solidFill>
              </a:rPr>
              <a:t>October 17, 2018</a:t>
            </a:r>
          </a:p>
        </p:txBody>
      </p:sp>
      <p:sp>
        <p:nvSpPr>
          <p:cNvPr id="14" name="Rectangle 13">
            <a:extLst>
              <a:ext uri="{FF2B5EF4-FFF2-40B4-BE49-F238E27FC236}">
                <a16:creationId xmlns:a16="http://schemas.microsoft.com/office/drawing/2014/main" id="{99CF9FEB-F7AA-421F-B83D-2AD8B11CCE67}"/>
              </a:ext>
            </a:extLst>
          </p:cNvPr>
          <p:cNvSpPr/>
          <p:nvPr/>
        </p:nvSpPr>
        <p:spPr>
          <a:xfrm>
            <a:off x="2286000" y="95724"/>
            <a:ext cx="4572000" cy="646331"/>
          </a:xfrm>
          <a:prstGeom prst="rect">
            <a:avLst/>
          </a:prstGeom>
        </p:spPr>
        <p:txBody>
          <a:bodyPr>
            <a:spAutoFit/>
          </a:bodyPr>
          <a:lstStyle/>
          <a:p>
            <a:pPr algn="ctr"/>
            <a:r>
              <a:rPr lang="en-US" sz="3600" b="1" dirty="0">
                <a:solidFill>
                  <a:schemeClr val="accent1">
                    <a:lumMod val="75000"/>
                  </a:schemeClr>
                </a:solidFill>
                <a:latin typeface="Calibri Light" panose="020F0302020204030204" pitchFamily="34" charset="0"/>
                <a:cs typeface="Arial"/>
              </a:rPr>
              <a:t>MIIA Cyber Program</a:t>
            </a:r>
          </a:p>
        </p:txBody>
      </p:sp>
    </p:spTree>
    <p:extLst>
      <p:ext uri="{BB962C8B-B14F-4D97-AF65-F5344CB8AC3E}">
        <p14:creationId xmlns:p14="http://schemas.microsoft.com/office/powerpoint/2010/main" val="1236248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l="-2000" r="-2000"/>
          </a:stretch>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1543050" y="1885951"/>
            <a:ext cx="5886450"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96466" indent="-214313">
              <a:lnSpc>
                <a:spcPts val="2250"/>
              </a:lnSpc>
              <a:spcAft>
                <a:spcPts val="1350"/>
              </a:spcAft>
              <a:buClr>
                <a:srgbClr val="C00000"/>
              </a:buClr>
              <a:buSzPct val="100000"/>
              <a:buFont typeface="Wingdings" pitchFamily="2" charset="2"/>
              <a:buChar char="§"/>
            </a:pPr>
            <a:endParaRPr lang="en-US" sz="1500" dirty="0">
              <a:solidFill>
                <a:srgbClr val="1C6CA9"/>
              </a:solidFill>
            </a:endParaRPr>
          </a:p>
        </p:txBody>
      </p:sp>
      <p:sp>
        <p:nvSpPr>
          <p:cNvPr id="9" name="Title 2"/>
          <p:cNvSpPr txBox="1">
            <a:spLocks/>
          </p:cNvSpPr>
          <p:nvPr/>
        </p:nvSpPr>
        <p:spPr>
          <a:xfrm>
            <a:off x="1371600" y="3143250"/>
            <a:ext cx="6400800" cy="594122"/>
          </a:xfrm>
          <a:prstGeom prst="rect">
            <a:avLst/>
          </a:prstGeom>
        </p:spPr>
        <p:txBody>
          <a:bodyPr vert="horz" lIns="68580" tIns="34290" rIns="68580" bIns="34290" rtlCol="0" anchor="ctr">
            <a:noAutofit/>
          </a:bodyPr>
          <a:lstStyle>
            <a:lvl1pPr algn="l" defTabSz="914400" rtl="0" eaLnBrk="1" latinLnBrk="0" hangingPunct="1">
              <a:spcBef>
                <a:spcPct val="0"/>
              </a:spcBef>
              <a:buNone/>
              <a:defRPr sz="3600" kern="1200">
                <a:solidFill>
                  <a:srgbClr val="558ED5"/>
                </a:solidFill>
                <a:latin typeface="Arial" pitchFamily="34" charset="0"/>
                <a:ea typeface="+mj-ea"/>
                <a:cs typeface="+mj-cs"/>
              </a:defRPr>
            </a:lvl1pPr>
          </a:lstStyle>
          <a:p>
            <a:pPr algn="ctr"/>
            <a:endParaRPr lang="en-US" sz="3750" b="1" dirty="0">
              <a:solidFill>
                <a:schemeClr val="bg1"/>
              </a:solidFill>
              <a:latin typeface="Calibri Light" panose="020F0302020204030204" pitchFamily="34" charset="0"/>
              <a:cs typeface="Arial"/>
            </a:endParaRPr>
          </a:p>
        </p:txBody>
      </p:sp>
      <p:pic>
        <p:nvPicPr>
          <p:cNvPr id="5" name="Picture 4">
            <a:extLst>
              <a:ext uri="{FF2B5EF4-FFF2-40B4-BE49-F238E27FC236}">
                <a16:creationId xmlns:a16="http://schemas.microsoft.com/office/drawing/2014/main" id="{341F0563-CA00-4218-91BA-E591C86D3C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7778" r="15918"/>
          <a:stretch/>
        </p:blipFill>
        <p:spPr>
          <a:xfrm>
            <a:off x="3495" y="1062407"/>
            <a:ext cx="3572540" cy="4953563"/>
          </a:xfrm>
          <a:prstGeom prst="rect">
            <a:avLst/>
          </a:prstGeom>
        </p:spPr>
      </p:pic>
      <p:graphicFrame>
        <p:nvGraphicFramePr>
          <p:cNvPr id="3" name="Diagram 2">
            <a:extLst>
              <a:ext uri="{FF2B5EF4-FFF2-40B4-BE49-F238E27FC236}">
                <a16:creationId xmlns:a16="http://schemas.microsoft.com/office/drawing/2014/main" id="{3A5200BA-090F-4B96-9AD2-8132ABB948AA}"/>
              </a:ext>
            </a:extLst>
          </p:cNvPr>
          <p:cNvGraphicFramePr/>
          <p:nvPr>
            <p:extLst>
              <p:ext uri="{D42A27DB-BD31-4B8C-83A1-F6EECF244321}">
                <p14:modId xmlns:p14="http://schemas.microsoft.com/office/powerpoint/2010/main" val="2278087434"/>
              </p:ext>
            </p:extLst>
          </p:nvPr>
        </p:nvGraphicFramePr>
        <p:xfrm>
          <a:off x="3657600" y="1062408"/>
          <a:ext cx="5257800" cy="45382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DBB17903-B060-41B4-A753-5F6BB4D10CB3}"/>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bg1"/>
                </a:solidFill>
              </a:rPr>
              <a:t>October 17, 2018</a:t>
            </a:r>
          </a:p>
        </p:txBody>
      </p:sp>
      <p:sp>
        <p:nvSpPr>
          <p:cNvPr id="12" name="Rectangle 11">
            <a:extLst>
              <a:ext uri="{FF2B5EF4-FFF2-40B4-BE49-F238E27FC236}">
                <a16:creationId xmlns:a16="http://schemas.microsoft.com/office/drawing/2014/main" id="{886B6F90-8C03-4D0F-A9BE-1841AC3F6414}"/>
              </a:ext>
            </a:extLst>
          </p:cNvPr>
          <p:cNvSpPr/>
          <p:nvPr/>
        </p:nvSpPr>
        <p:spPr>
          <a:xfrm>
            <a:off x="1981200" y="134144"/>
            <a:ext cx="4572000" cy="707886"/>
          </a:xfrm>
          <a:prstGeom prst="rect">
            <a:avLst/>
          </a:prstGeom>
        </p:spPr>
        <p:txBody>
          <a:bodyPr>
            <a:spAutoFit/>
          </a:bodyPr>
          <a:lstStyle/>
          <a:p>
            <a:pPr algn="ctr"/>
            <a:r>
              <a:rPr lang="en-US" sz="4000" b="1" dirty="0">
                <a:solidFill>
                  <a:schemeClr val="bg1"/>
                </a:solidFill>
                <a:latin typeface="Calibri Light" panose="020F0302020204030204" pitchFamily="34" charset="0"/>
                <a:cs typeface="Arial"/>
              </a:rPr>
              <a:t>MIIA Cyber Program</a:t>
            </a:r>
          </a:p>
        </p:txBody>
      </p:sp>
      <p:sp>
        <p:nvSpPr>
          <p:cNvPr id="15" name="Rectangle 14">
            <a:extLst>
              <a:ext uri="{FF2B5EF4-FFF2-40B4-BE49-F238E27FC236}">
                <a16:creationId xmlns:a16="http://schemas.microsoft.com/office/drawing/2014/main" id="{AA098A86-5C8C-4CB4-9CDD-6B5491ECEF37}"/>
              </a:ext>
            </a:extLst>
          </p:cNvPr>
          <p:cNvSpPr/>
          <p:nvPr/>
        </p:nvSpPr>
        <p:spPr>
          <a:xfrm>
            <a:off x="7239000" y="6216076"/>
            <a:ext cx="1905000" cy="641923"/>
          </a:xfrm>
          <a:prstGeom prst="rect">
            <a:avLst/>
          </a:prstGeom>
          <a:solidFill>
            <a:srgbClr val="13558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45A216D-3464-471C-931A-602AA8439A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5931" y="5773445"/>
            <a:ext cx="1528284" cy="1035167"/>
          </a:xfrm>
          <a:prstGeom prst="rect">
            <a:avLst/>
          </a:prstGeom>
        </p:spPr>
      </p:pic>
    </p:spTree>
    <p:extLst>
      <p:ext uri="{BB962C8B-B14F-4D97-AF65-F5344CB8AC3E}">
        <p14:creationId xmlns:p14="http://schemas.microsoft.com/office/powerpoint/2010/main" val="296146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l="-2000" r="-2000"/>
          </a:stretch>
        </a:blipFill>
        <a:effectLst/>
      </p:bgPr>
    </p:bg>
    <p:spTree>
      <p:nvGrpSpPr>
        <p:cNvPr id="1" name=""/>
        <p:cNvGrpSpPr/>
        <p:nvPr/>
      </p:nvGrpSpPr>
      <p:grpSpPr>
        <a:xfrm>
          <a:off x="0" y="0"/>
          <a:ext cx="0" cy="0"/>
          <a:chOff x="0" y="0"/>
          <a:chExt cx="0" cy="0"/>
        </a:xfrm>
      </p:grpSpPr>
      <p:sp>
        <p:nvSpPr>
          <p:cNvPr id="9" name="Title 2"/>
          <p:cNvSpPr txBox="1">
            <a:spLocks/>
          </p:cNvSpPr>
          <p:nvPr/>
        </p:nvSpPr>
        <p:spPr>
          <a:xfrm>
            <a:off x="3943350" y="2171700"/>
            <a:ext cx="3028950" cy="236197"/>
          </a:xfrm>
          <a:prstGeom prst="rect">
            <a:avLst/>
          </a:prstGeom>
        </p:spPr>
        <p:txBody>
          <a:bodyPr vert="horz" lIns="68580" tIns="34290" rIns="68580" bIns="34290" rtlCol="0" anchor="ctr">
            <a:noAutofit/>
          </a:bodyPr>
          <a:lstStyle>
            <a:lvl1pPr algn="l" defTabSz="914400" rtl="0" eaLnBrk="1" latinLnBrk="0" hangingPunct="1">
              <a:spcBef>
                <a:spcPct val="0"/>
              </a:spcBef>
              <a:buNone/>
              <a:defRPr sz="3600" kern="1200">
                <a:solidFill>
                  <a:srgbClr val="558ED5"/>
                </a:solidFill>
                <a:latin typeface="Arial" pitchFamily="34" charset="0"/>
                <a:ea typeface="+mj-ea"/>
                <a:cs typeface="+mj-cs"/>
              </a:defRPr>
            </a:lvl1pPr>
          </a:lstStyle>
          <a:p>
            <a:pPr algn="ctr"/>
            <a:r>
              <a:rPr lang="en-US" sz="3000" b="1" i="1" dirty="0">
                <a:solidFill>
                  <a:schemeClr val="bg1"/>
                </a:solidFill>
                <a:latin typeface="Calibri Light" panose="020F0302020204030204" pitchFamily="34" charset="0"/>
                <a:cs typeface="Arial"/>
              </a:rPr>
              <a:t>www</a:t>
            </a:r>
            <a:r>
              <a:rPr lang="en-US" sz="3300" b="1" i="1" dirty="0">
                <a:solidFill>
                  <a:schemeClr val="bg1"/>
                </a:solidFill>
                <a:latin typeface="Calibri Light" panose="020F0302020204030204" pitchFamily="34" charset="0"/>
                <a:cs typeface="Arial"/>
              </a:rPr>
              <a:t>.emiia.org</a:t>
            </a:r>
          </a:p>
          <a:p>
            <a:pPr algn="ctr"/>
            <a:endParaRPr lang="en-US" sz="3300" b="1" i="1" dirty="0">
              <a:solidFill>
                <a:schemeClr val="bg1"/>
              </a:solidFill>
              <a:latin typeface="Calibri Light" panose="020F0302020204030204" pitchFamily="34" charset="0"/>
              <a:cs typeface="Arial"/>
            </a:endParaRPr>
          </a:p>
          <a:p>
            <a:pPr algn="ctr"/>
            <a:endParaRPr lang="en-US" sz="3750" b="1" dirty="0">
              <a:solidFill>
                <a:schemeClr val="bg1"/>
              </a:solidFill>
              <a:latin typeface="Calibri Light" panose="020F0302020204030204" pitchFamily="34" charset="0"/>
              <a:cs typeface="Arial"/>
            </a:endParaRPr>
          </a:p>
        </p:txBody>
      </p:sp>
      <p:sp>
        <p:nvSpPr>
          <p:cNvPr id="7" name="Rectangle 6">
            <a:extLst>
              <a:ext uri="{FF2B5EF4-FFF2-40B4-BE49-F238E27FC236}">
                <a16:creationId xmlns:a16="http://schemas.microsoft.com/office/drawing/2014/main" id="{10ABC2BB-F55E-45A9-82F9-E329F46D5DCB}"/>
              </a:ext>
            </a:extLst>
          </p:cNvPr>
          <p:cNvSpPr/>
          <p:nvPr/>
        </p:nvSpPr>
        <p:spPr>
          <a:xfrm>
            <a:off x="337584" y="1215616"/>
            <a:ext cx="4229100" cy="4447371"/>
          </a:xfrm>
          <a:prstGeom prst="rect">
            <a:avLst/>
          </a:prstGeom>
        </p:spPr>
        <p:txBody>
          <a:bodyPr wrap="square">
            <a:spAutoFit/>
          </a:bodyPr>
          <a:lstStyle/>
          <a:p>
            <a:pPr marL="325755" indent="-257175">
              <a:spcAft>
                <a:spcPts val="450"/>
              </a:spcAft>
              <a:buClr>
                <a:srgbClr val="CA0000"/>
              </a:buClr>
              <a:buFont typeface="Wingdings" panose="05000000000000000000" pitchFamily="2" charset="2"/>
              <a:buChar char="§"/>
              <a:defRPr/>
            </a:pPr>
            <a:r>
              <a:rPr lang="en-US" sz="3000" b="1" kern="0" dirty="0">
                <a:solidFill>
                  <a:schemeClr val="bg1"/>
                </a:solidFill>
                <a:latin typeface="Calibri Light" panose="020F0302020204030204" pitchFamily="34" charset="0"/>
                <a:cs typeface="Arial"/>
              </a:rPr>
              <a:t>Cyber Training</a:t>
            </a:r>
          </a:p>
          <a:p>
            <a:pPr marL="754380" lvl="1" indent="-342900">
              <a:buClr>
                <a:schemeClr val="bg1"/>
              </a:buClr>
              <a:buFont typeface="Arial" panose="020B0604020202020204" pitchFamily="34" charset="0"/>
              <a:buChar char="•"/>
              <a:defRPr/>
            </a:pPr>
            <a:r>
              <a:rPr lang="en-US" sz="2400" i="1" kern="0" dirty="0">
                <a:solidFill>
                  <a:schemeClr val="bg1"/>
                </a:solidFill>
                <a:latin typeface="Calibri Light" panose="020F0302020204030204" pitchFamily="34" charset="0"/>
                <a:cs typeface="Arial"/>
              </a:rPr>
              <a:t>Courses</a:t>
            </a:r>
          </a:p>
          <a:p>
            <a:pPr marL="754380" lvl="1" indent="-342900">
              <a:buClr>
                <a:schemeClr val="bg1"/>
              </a:buClr>
              <a:buFont typeface="Arial" panose="020B0604020202020204" pitchFamily="34" charset="0"/>
              <a:buChar char="•"/>
              <a:defRPr/>
            </a:pPr>
            <a:r>
              <a:rPr lang="en-US" sz="2400" i="1" kern="0" dirty="0">
                <a:solidFill>
                  <a:schemeClr val="bg1"/>
                </a:solidFill>
                <a:latin typeface="Calibri Light" panose="020F0302020204030204" pitchFamily="34" charset="0"/>
                <a:cs typeface="Arial"/>
              </a:rPr>
              <a:t>Guides</a:t>
            </a:r>
          </a:p>
          <a:p>
            <a:pPr marL="754380" lvl="1" indent="-342900">
              <a:buClr>
                <a:schemeClr val="bg1"/>
              </a:buClr>
              <a:buFont typeface="Arial" panose="020B0604020202020204" pitchFamily="34" charset="0"/>
              <a:buChar char="•"/>
              <a:defRPr/>
            </a:pPr>
            <a:r>
              <a:rPr lang="en-US" sz="2400" i="1" kern="0" dirty="0">
                <a:solidFill>
                  <a:schemeClr val="bg1"/>
                </a:solidFill>
                <a:latin typeface="Calibri Light" panose="020F0302020204030204" pitchFamily="34" charset="0"/>
                <a:cs typeface="Arial"/>
              </a:rPr>
              <a:t>Webinars</a:t>
            </a:r>
          </a:p>
          <a:p>
            <a:pPr marL="325755" indent="-257175">
              <a:spcAft>
                <a:spcPts val="450"/>
              </a:spcAft>
              <a:buClr>
                <a:srgbClr val="CA0000"/>
              </a:buClr>
              <a:buFont typeface="Wingdings" panose="05000000000000000000" pitchFamily="2" charset="2"/>
              <a:buChar char="§"/>
              <a:defRPr/>
            </a:pPr>
            <a:r>
              <a:rPr lang="en-US" sz="3000" b="1" kern="0" dirty="0">
                <a:solidFill>
                  <a:schemeClr val="bg1"/>
                </a:solidFill>
                <a:latin typeface="Calibri Light" panose="020F0302020204030204" pitchFamily="34" charset="0"/>
                <a:cs typeface="Arial"/>
              </a:rPr>
              <a:t>Sample Policies</a:t>
            </a:r>
          </a:p>
          <a:p>
            <a:pPr marL="754380" lvl="1" indent="-342900">
              <a:spcAft>
                <a:spcPts val="450"/>
              </a:spcAft>
              <a:buClr>
                <a:schemeClr val="bg1"/>
              </a:buClr>
              <a:buFont typeface="Arial" panose="020B0604020202020204" pitchFamily="34" charset="0"/>
              <a:buChar char="•"/>
              <a:defRPr/>
            </a:pPr>
            <a:r>
              <a:rPr lang="en-US" sz="2400" i="1" kern="0" dirty="0">
                <a:solidFill>
                  <a:schemeClr val="bg1"/>
                </a:solidFill>
                <a:latin typeface="Calibri Light" panose="020F0302020204030204" pitchFamily="34" charset="0"/>
                <a:cs typeface="Arial"/>
              </a:rPr>
              <a:t>Data Security Policies</a:t>
            </a:r>
          </a:p>
          <a:p>
            <a:pPr marL="754380" lvl="1" indent="-342900">
              <a:spcAft>
                <a:spcPts val="450"/>
              </a:spcAft>
              <a:buClr>
                <a:schemeClr val="bg1"/>
              </a:buClr>
              <a:buFont typeface="Arial" panose="020B0604020202020204" pitchFamily="34" charset="0"/>
              <a:buChar char="•"/>
              <a:defRPr/>
            </a:pPr>
            <a:r>
              <a:rPr lang="en-US" sz="2400" i="1" kern="0" dirty="0">
                <a:solidFill>
                  <a:schemeClr val="bg1"/>
                </a:solidFill>
                <a:latin typeface="Calibri Light" panose="020F0302020204030204" pitchFamily="34" charset="0"/>
                <a:cs typeface="Arial"/>
              </a:rPr>
              <a:t>Plans </a:t>
            </a:r>
          </a:p>
          <a:p>
            <a:pPr marL="754380" lvl="1" indent="-342900">
              <a:spcAft>
                <a:spcPts val="450"/>
              </a:spcAft>
              <a:buClr>
                <a:schemeClr val="bg1"/>
              </a:buClr>
              <a:buFont typeface="Arial" panose="020B0604020202020204" pitchFamily="34" charset="0"/>
              <a:buChar char="•"/>
              <a:defRPr/>
            </a:pPr>
            <a:r>
              <a:rPr lang="en-US" sz="2400" i="1" kern="0" dirty="0">
                <a:solidFill>
                  <a:schemeClr val="bg1"/>
                </a:solidFill>
                <a:latin typeface="Calibri Light" panose="020F0302020204030204" pitchFamily="34" charset="0"/>
                <a:cs typeface="Arial"/>
              </a:rPr>
              <a:t>Procedures</a:t>
            </a:r>
          </a:p>
          <a:p>
            <a:pPr marL="325755" indent="-257175">
              <a:spcAft>
                <a:spcPts val="450"/>
              </a:spcAft>
              <a:buClr>
                <a:srgbClr val="CA0000"/>
              </a:buClr>
              <a:buFont typeface="Wingdings" panose="05000000000000000000" pitchFamily="2" charset="2"/>
              <a:buChar char="§"/>
              <a:defRPr/>
            </a:pPr>
            <a:r>
              <a:rPr lang="en-US" sz="2700" b="1" kern="0" dirty="0">
                <a:solidFill>
                  <a:schemeClr val="bg1"/>
                </a:solidFill>
                <a:latin typeface="Calibri Light" panose="020F0302020204030204" pitchFamily="34" charset="0"/>
                <a:cs typeface="Arial"/>
              </a:rPr>
              <a:t>Incident Response Plans</a:t>
            </a:r>
          </a:p>
          <a:p>
            <a:pPr marL="325755" indent="-257175">
              <a:spcAft>
                <a:spcPts val="450"/>
              </a:spcAft>
              <a:buClr>
                <a:srgbClr val="CA0000"/>
              </a:buClr>
              <a:buFont typeface="Wingdings" panose="05000000000000000000" pitchFamily="2" charset="2"/>
              <a:buChar char="§"/>
              <a:defRPr/>
            </a:pPr>
            <a:r>
              <a:rPr lang="en-US" sz="2700" b="1" kern="0" dirty="0">
                <a:solidFill>
                  <a:schemeClr val="bg1"/>
                </a:solidFill>
                <a:latin typeface="Calibri Light" panose="020F0302020204030204" pitchFamily="34" charset="0"/>
                <a:cs typeface="Arial"/>
              </a:rPr>
              <a:t>Best Practices</a:t>
            </a:r>
          </a:p>
        </p:txBody>
      </p:sp>
      <p:pic>
        <p:nvPicPr>
          <p:cNvPr id="11" name="Picture 10">
            <a:extLst>
              <a:ext uri="{FF2B5EF4-FFF2-40B4-BE49-F238E27FC236}">
                <a16:creationId xmlns:a16="http://schemas.microsoft.com/office/drawing/2014/main" id="{2A613F3C-A470-4F5A-974E-77D4A7197A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9100" y="2171700"/>
            <a:ext cx="4405866" cy="2473647"/>
          </a:xfrm>
          <a:prstGeom prst="rect">
            <a:avLst/>
          </a:prstGeom>
        </p:spPr>
      </p:pic>
      <p:sp>
        <p:nvSpPr>
          <p:cNvPr id="12" name="TextBox 11">
            <a:extLst>
              <a:ext uri="{FF2B5EF4-FFF2-40B4-BE49-F238E27FC236}">
                <a16:creationId xmlns:a16="http://schemas.microsoft.com/office/drawing/2014/main" id="{6E55235D-E698-456C-8F68-684E7841500E}"/>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bg1"/>
                </a:solidFill>
              </a:rPr>
              <a:t>October 17, 2018</a:t>
            </a:r>
          </a:p>
        </p:txBody>
      </p:sp>
      <p:pic>
        <p:nvPicPr>
          <p:cNvPr id="14" name="Picture 13">
            <a:extLst>
              <a:ext uri="{FF2B5EF4-FFF2-40B4-BE49-F238E27FC236}">
                <a16:creationId xmlns:a16="http://schemas.microsoft.com/office/drawing/2014/main" id="{93EA47B3-31B9-489A-AE2A-BA4184F30A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5830670"/>
            <a:ext cx="1528284" cy="1035167"/>
          </a:xfrm>
          <a:prstGeom prst="rect">
            <a:avLst/>
          </a:prstGeom>
        </p:spPr>
      </p:pic>
      <p:sp>
        <p:nvSpPr>
          <p:cNvPr id="15" name="Rectangle 14">
            <a:extLst>
              <a:ext uri="{FF2B5EF4-FFF2-40B4-BE49-F238E27FC236}">
                <a16:creationId xmlns:a16="http://schemas.microsoft.com/office/drawing/2014/main" id="{70EA74EA-59D8-43D7-9033-7EC3E704D1C8}"/>
              </a:ext>
            </a:extLst>
          </p:cNvPr>
          <p:cNvSpPr/>
          <p:nvPr/>
        </p:nvSpPr>
        <p:spPr>
          <a:xfrm>
            <a:off x="1981200" y="134144"/>
            <a:ext cx="4572000" cy="707886"/>
          </a:xfrm>
          <a:prstGeom prst="rect">
            <a:avLst/>
          </a:prstGeom>
        </p:spPr>
        <p:txBody>
          <a:bodyPr>
            <a:spAutoFit/>
          </a:bodyPr>
          <a:lstStyle/>
          <a:p>
            <a:pPr algn="ctr"/>
            <a:r>
              <a:rPr lang="en-US" sz="4000" b="1" dirty="0">
                <a:solidFill>
                  <a:schemeClr val="bg1"/>
                </a:solidFill>
                <a:latin typeface="Calibri Light" panose="020F0302020204030204" pitchFamily="34" charset="0"/>
                <a:cs typeface="Arial"/>
              </a:rPr>
              <a:t>MIIA Cyber Program</a:t>
            </a:r>
          </a:p>
        </p:txBody>
      </p:sp>
      <p:sp>
        <p:nvSpPr>
          <p:cNvPr id="2" name="TextBox 1">
            <a:hlinkClick r:id="rId6"/>
            <a:extLst>
              <a:ext uri="{FF2B5EF4-FFF2-40B4-BE49-F238E27FC236}">
                <a16:creationId xmlns:a16="http://schemas.microsoft.com/office/drawing/2014/main" id="{0FF5C01A-7A89-448D-A696-8E9E55807B2D}"/>
              </a:ext>
            </a:extLst>
          </p:cNvPr>
          <p:cNvSpPr txBox="1"/>
          <p:nvPr/>
        </p:nvSpPr>
        <p:spPr>
          <a:xfrm>
            <a:off x="4343400" y="5029200"/>
            <a:ext cx="4500084" cy="369332"/>
          </a:xfrm>
          <a:prstGeom prst="rect">
            <a:avLst/>
          </a:prstGeom>
          <a:noFill/>
        </p:spPr>
        <p:txBody>
          <a:bodyPr wrap="square" rtlCol="0">
            <a:spAutoFit/>
          </a:bodyPr>
          <a:lstStyle/>
          <a:p>
            <a:r>
              <a:rPr lang="en-US" u="sng" dirty="0">
                <a:solidFill>
                  <a:schemeClr val="bg1"/>
                </a:solidFill>
              </a:rPr>
              <a:t>https://emiia.nascybernet.com/index.php</a:t>
            </a:r>
          </a:p>
        </p:txBody>
      </p:sp>
    </p:spTree>
    <p:extLst>
      <p:ext uri="{BB962C8B-B14F-4D97-AF65-F5344CB8AC3E}">
        <p14:creationId xmlns:p14="http://schemas.microsoft.com/office/powerpoint/2010/main" val="387090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txBox="1">
            <a:spLocks/>
          </p:cNvSpPr>
          <p:nvPr/>
        </p:nvSpPr>
        <p:spPr>
          <a:xfrm>
            <a:off x="1543050" y="1885951"/>
            <a:ext cx="5886450"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96466" indent="-214313">
              <a:lnSpc>
                <a:spcPts val="2250"/>
              </a:lnSpc>
              <a:spcAft>
                <a:spcPts val="1350"/>
              </a:spcAft>
              <a:buClr>
                <a:srgbClr val="C00000"/>
              </a:buClr>
              <a:buSzPct val="100000"/>
              <a:buFont typeface="Wingdings" pitchFamily="2" charset="2"/>
              <a:buChar char="§"/>
            </a:pPr>
            <a:endParaRPr lang="en-US" sz="1500" dirty="0">
              <a:solidFill>
                <a:srgbClr val="1C6CA9"/>
              </a:solidFill>
            </a:endParaRPr>
          </a:p>
        </p:txBody>
      </p:sp>
      <p:pic>
        <p:nvPicPr>
          <p:cNvPr id="8" name="Picture 2" descr="C:\Users\shaber\Pictures\Logo\NAS-logo-transparen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2500" y="5715000"/>
            <a:ext cx="400050" cy="1852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48AE8C-9505-4DE8-87DC-40D0C8590F4D}"/>
              </a:ext>
            </a:extLst>
          </p:cNvPr>
          <p:cNvPicPr>
            <a:picLocks noChangeAspect="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saturation sat="144000"/>
                    </a14:imgEffect>
                    <a14:imgEffect>
                      <a14:brightnessContrast bright="-18000"/>
                    </a14:imgEffect>
                  </a14:imgLayer>
                </a14:imgProps>
              </a:ext>
              <a:ext uri="{28A0092B-C50C-407E-A947-70E740481C1C}">
                <a14:useLocalDpi xmlns:a14="http://schemas.microsoft.com/office/drawing/2010/main" val="0"/>
              </a:ext>
            </a:extLst>
          </a:blip>
          <a:srcRect l="1851" t="8889" r="2593" b="8889"/>
          <a:stretch/>
        </p:blipFill>
        <p:spPr>
          <a:xfrm>
            <a:off x="-51956" y="857251"/>
            <a:ext cx="9195956" cy="5143499"/>
          </a:xfrm>
          <a:prstGeom prst="rect">
            <a:avLst/>
          </a:prstGeom>
        </p:spPr>
      </p:pic>
      <p:sp>
        <p:nvSpPr>
          <p:cNvPr id="10" name="Title 2">
            <a:extLst>
              <a:ext uri="{FF2B5EF4-FFF2-40B4-BE49-F238E27FC236}">
                <a16:creationId xmlns:a16="http://schemas.microsoft.com/office/drawing/2014/main" id="{EEF44C48-07C2-4D25-BEE7-ED8375C0E380}"/>
              </a:ext>
            </a:extLst>
          </p:cNvPr>
          <p:cNvSpPr txBox="1">
            <a:spLocks/>
          </p:cNvSpPr>
          <p:nvPr/>
        </p:nvSpPr>
        <p:spPr>
          <a:xfrm>
            <a:off x="914400" y="3086100"/>
            <a:ext cx="6400800" cy="594122"/>
          </a:xfrm>
          <a:prstGeom prst="rect">
            <a:avLst/>
          </a:prstGeom>
          <a:effectLst>
            <a:outerShdw blurRad="50800" dist="50800" dir="5400000" algn="ctr" rotWithShape="0">
              <a:srgbClr val="066A9C"/>
            </a:outerShdw>
          </a:effectLst>
        </p:spPr>
        <p:txBody>
          <a:bodyPr vert="horz" lIns="68580" tIns="34290" rIns="68580" bIns="34290" rtlCol="0" anchor="ctr">
            <a:noAutofit/>
          </a:bodyPr>
          <a:lstStyle>
            <a:lvl1pPr algn="l" defTabSz="914400" rtl="0" eaLnBrk="1" latinLnBrk="0" hangingPunct="1">
              <a:spcBef>
                <a:spcPct val="0"/>
              </a:spcBef>
              <a:buNone/>
              <a:defRPr sz="3600" kern="1200">
                <a:solidFill>
                  <a:srgbClr val="558ED5"/>
                </a:solidFill>
                <a:latin typeface="Arial" pitchFamily="34" charset="0"/>
                <a:ea typeface="+mj-ea"/>
                <a:cs typeface="+mj-cs"/>
              </a:defRPr>
            </a:lvl1pPr>
          </a:lstStyle>
          <a:p>
            <a:pPr algn="ctr"/>
            <a:r>
              <a:rPr lang="en-US" sz="3750" b="1" dirty="0" err="1">
                <a:solidFill>
                  <a:schemeClr val="bg1"/>
                </a:solidFill>
                <a:latin typeface="Calibri Light" panose="020F0302020204030204" pitchFamily="34" charset="0"/>
                <a:cs typeface="Arial"/>
              </a:rPr>
              <a:t>CyberNet</a:t>
            </a:r>
            <a:endParaRPr lang="en-US" sz="3750" b="1" dirty="0">
              <a:solidFill>
                <a:schemeClr val="bg1"/>
              </a:solidFill>
              <a:latin typeface="Calibri Light" panose="020F0302020204030204" pitchFamily="34" charset="0"/>
              <a:cs typeface="Arial"/>
            </a:endParaRPr>
          </a:p>
        </p:txBody>
      </p:sp>
    </p:spTree>
    <p:extLst>
      <p:ext uri="{BB962C8B-B14F-4D97-AF65-F5344CB8AC3E}">
        <p14:creationId xmlns:p14="http://schemas.microsoft.com/office/powerpoint/2010/main" val="36562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txBox="1">
            <a:spLocks/>
          </p:cNvSpPr>
          <p:nvPr/>
        </p:nvSpPr>
        <p:spPr>
          <a:xfrm>
            <a:off x="1543050" y="1885951"/>
            <a:ext cx="5886450"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96466" indent="-214313">
              <a:lnSpc>
                <a:spcPts val="2250"/>
              </a:lnSpc>
              <a:spcAft>
                <a:spcPts val="1350"/>
              </a:spcAft>
              <a:buClr>
                <a:srgbClr val="C00000"/>
              </a:buClr>
              <a:buSzPct val="100000"/>
              <a:buFont typeface="Wingdings" pitchFamily="2" charset="2"/>
              <a:buChar char="§"/>
            </a:pPr>
            <a:endParaRPr lang="en-US" sz="1500" dirty="0">
              <a:solidFill>
                <a:srgbClr val="1C6CA9"/>
              </a:solidFill>
            </a:endParaRPr>
          </a:p>
        </p:txBody>
      </p:sp>
      <p:pic>
        <p:nvPicPr>
          <p:cNvPr id="8" name="Picture 2" descr="C:\Users\shaber\Pictures\Logo\NAS-logo-transparen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2500" y="5715000"/>
            <a:ext cx="400050" cy="1852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48AE8C-9505-4DE8-87DC-40D0C8590F4D}"/>
              </a:ext>
            </a:extLst>
          </p:cNvPr>
          <p:cNvPicPr>
            <a:picLocks noChangeAspect="1"/>
          </p:cNvPicPr>
          <p:nvPr/>
        </p:nvPicPr>
        <p:blipFill rotWithShape="1">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saturation sat="144000"/>
                    </a14:imgEffect>
                    <a14:imgEffect>
                      <a14:brightnessContrast bright="-18000"/>
                    </a14:imgEffect>
                  </a14:imgLayer>
                </a14:imgProps>
              </a:ext>
              <a:ext uri="{28A0092B-C50C-407E-A947-70E740481C1C}">
                <a14:useLocalDpi xmlns:a14="http://schemas.microsoft.com/office/drawing/2010/main" val="0"/>
              </a:ext>
            </a:extLst>
          </a:blip>
          <a:srcRect l="1851" t="8889" r="2593" b="8889"/>
          <a:stretch/>
        </p:blipFill>
        <p:spPr>
          <a:xfrm>
            <a:off x="-61173" y="857251"/>
            <a:ext cx="9195956" cy="5143499"/>
          </a:xfrm>
          <a:prstGeom prst="rect">
            <a:avLst/>
          </a:prstGeom>
        </p:spPr>
      </p:pic>
      <p:sp>
        <p:nvSpPr>
          <p:cNvPr id="10" name="Title 2">
            <a:extLst>
              <a:ext uri="{FF2B5EF4-FFF2-40B4-BE49-F238E27FC236}">
                <a16:creationId xmlns:a16="http://schemas.microsoft.com/office/drawing/2014/main" id="{EEF44C48-07C2-4D25-BEE7-ED8375C0E380}"/>
              </a:ext>
            </a:extLst>
          </p:cNvPr>
          <p:cNvSpPr txBox="1">
            <a:spLocks/>
          </p:cNvSpPr>
          <p:nvPr/>
        </p:nvSpPr>
        <p:spPr>
          <a:xfrm>
            <a:off x="-51956" y="1105135"/>
            <a:ext cx="9195956" cy="594122"/>
          </a:xfrm>
          <a:prstGeom prst="rect">
            <a:avLst/>
          </a:prstGeom>
          <a:solidFill>
            <a:schemeClr val="accent1">
              <a:lumMod val="75000"/>
              <a:alpha val="54000"/>
            </a:schemeClr>
          </a:solidFill>
          <a:effectLst>
            <a:outerShdw blurRad="50800" dist="50800" dir="5400000" algn="ctr" rotWithShape="0">
              <a:srgbClr val="066A9C"/>
            </a:outerShdw>
          </a:effectLst>
        </p:spPr>
        <p:txBody>
          <a:bodyPr vert="horz" lIns="68580" tIns="34290" rIns="68580" bIns="34290" rtlCol="0" anchor="ctr">
            <a:noAutofit/>
          </a:bodyPr>
          <a:lstStyle>
            <a:lvl1pPr algn="l" defTabSz="914400" rtl="0" eaLnBrk="1" latinLnBrk="0" hangingPunct="1">
              <a:spcBef>
                <a:spcPct val="0"/>
              </a:spcBef>
              <a:buNone/>
              <a:defRPr sz="3600" kern="1200">
                <a:solidFill>
                  <a:srgbClr val="558ED5"/>
                </a:solidFill>
                <a:latin typeface="Arial" pitchFamily="34" charset="0"/>
                <a:ea typeface="+mj-ea"/>
                <a:cs typeface="+mj-cs"/>
              </a:defRPr>
            </a:lvl1pPr>
          </a:lstStyle>
          <a:p>
            <a:r>
              <a:rPr lang="en-US" sz="3750" b="1" dirty="0">
                <a:solidFill>
                  <a:schemeClr val="bg1"/>
                </a:solidFill>
                <a:latin typeface="Calibri Light" panose="020F0302020204030204" pitchFamily="34" charset="0"/>
                <a:cs typeface="Arial"/>
              </a:rPr>
              <a:t>   MIIA  Cyber Coverage - </a:t>
            </a:r>
            <a:r>
              <a:rPr lang="en-US" sz="3750" b="1" dirty="0" err="1">
                <a:solidFill>
                  <a:schemeClr val="bg1"/>
                </a:solidFill>
                <a:latin typeface="Calibri Light" panose="020F0302020204030204" pitchFamily="34" charset="0"/>
                <a:cs typeface="Arial"/>
              </a:rPr>
              <a:t>CyberNet</a:t>
            </a:r>
            <a:endParaRPr lang="en-US" sz="3750" b="1" dirty="0">
              <a:solidFill>
                <a:schemeClr val="bg1"/>
              </a:solidFill>
              <a:latin typeface="Calibri Light" panose="020F0302020204030204" pitchFamily="34" charset="0"/>
              <a:cs typeface="Arial"/>
            </a:endParaRPr>
          </a:p>
        </p:txBody>
      </p:sp>
      <p:sp>
        <p:nvSpPr>
          <p:cNvPr id="7" name="Title 2">
            <a:extLst>
              <a:ext uri="{FF2B5EF4-FFF2-40B4-BE49-F238E27FC236}">
                <a16:creationId xmlns:a16="http://schemas.microsoft.com/office/drawing/2014/main" id="{318351B8-72AD-4963-B6F5-242F3A2ACAB3}"/>
              </a:ext>
            </a:extLst>
          </p:cNvPr>
          <p:cNvSpPr txBox="1">
            <a:spLocks/>
          </p:cNvSpPr>
          <p:nvPr/>
        </p:nvSpPr>
        <p:spPr>
          <a:xfrm>
            <a:off x="533400" y="1842821"/>
            <a:ext cx="6019800" cy="3910044"/>
          </a:xfrm>
          <a:prstGeom prst="rect">
            <a:avLst/>
          </a:prstGeom>
          <a:solidFill>
            <a:schemeClr val="accent1">
              <a:lumMod val="75000"/>
              <a:alpha val="54000"/>
            </a:schemeClr>
          </a:solidFill>
          <a:effectLst>
            <a:outerShdw blurRad="50800" dist="50800" dir="5400000" algn="ctr" rotWithShape="0">
              <a:srgbClr val="066A9C"/>
            </a:outerShdw>
          </a:effectLst>
        </p:spPr>
        <p:txBody>
          <a:bodyPr vert="horz" lIns="68580" tIns="34290" rIns="68580" bIns="34290" rtlCol="0" anchor="t">
            <a:noAutofit/>
          </a:bodyPr>
          <a:lstStyle>
            <a:lvl1pPr algn="l" defTabSz="914400" rtl="0" eaLnBrk="1" latinLnBrk="0" hangingPunct="1">
              <a:spcBef>
                <a:spcPct val="0"/>
              </a:spcBef>
              <a:buNone/>
              <a:defRPr sz="3600" kern="1200">
                <a:solidFill>
                  <a:srgbClr val="558ED5"/>
                </a:solidFill>
                <a:latin typeface="Arial" pitchFamily="34" charset="0"/>
                <a:ea typeface="+mj-ea"/>
                <a:cs typeface="+mj-cs"/>
              </a:defRPr>
            </a:lvl1pPr>
          </a:lstStyle>
          <a:p>
            <a:pPr>
              <a:lnSpc>
                <a:spcPct val="150000"/>
              </a:lnSpc>
              <a:buClr>
                <a:srgbClr val="C00000"/>
              </a:buClr>
            </a:pPr>
            <a:r>
              <a:rPr lang="en-US" sz="2800" b="1" dirty="0">
                <a:solidFill>
                  <a:schemeClr val="bg1"/>
                </a:solidFill>
                <a:latin typeface="Calibri Light" panose="020F0302020204030204" pitchFamily="34" charset="0"/>
                <a:cs typeface="Arial"/>
              </a:rPr>
              <a:t>Property, Liability &amp; Extra Expense</a:t>
            </a:r>
          </a:p>
          <a:p>
            <a:pPr>
              <a:lnSpc>
                <a:spcPct val="150000"/>
              </a:lnSpc>
              <a:buClr>
                <a:srgbClr val="C00000"/>
              </a:buClr>
            </a:pPr>
            <a:r>
              <a:rPr lang="en-US" sz="2400" b="1" dirty="0">
                <a:solidFill>
                  <a:schemeClr val="bg1"/>
                </a:solidFill>
                <a:latin typeface="Calibri Light" panose="020F0302020204030204" pitchFamily="34" charset="0"/>
                <a:cs typeface="Arial"/>
              </a:rPr>
              <a:t>$1,000,000 	Indemnity</a:t>
            </a:r>
          </a:p>
          <a:p>
            <a:pPr>
              <a:lnSpc>
                <a:spcPct val="150000"/>
              </a:lnSpc>
              <a:buClr>
                <a:srgbClr val="C00000"/>
              </a:buClr>
            </a:pPr>
            <a:r>
              <a:rPr lang="en-US" sz="2400" b="1" dirty="0">
                <a:solidFill>
                  <a:schemeClr val="bg1"/>
                </a:solidFill>
                <a:latin typeface="Calibri Light" panose="020F0302020204030204" pitchFamily="34" charset="0"/>
                <a:cs typeface="Arial"/>
              </a:rPr>
              <a:t>$1,000,000	Defense</a:t>
            </a:r>
          </a:p>
          <a:p>
            <a:pPr>
              <a:lnSpc>
                <a:spcPct val="150000"/>
              </a:lnSpc>
              <a:buClr>
                <a:srgbClr val="C00000"/>
              </a:buClr>
            </a:pPr>
            <a:r>
              <a:rPr lang="en-US" sz="2400" b="1" dirty="0">
                <a:solidFill>
                  <a:schemeClr val="bg1"/>
                </a:solidFill>
                <a:latin typeface="Calibri Light" panose="020F0302020204030204" pitchFamily="34" charset="0"/>
                <a:cs typeface="Arial"/>
              </a:rPr>
              <a:t>$100,000	Crime</a:t>
            </a:r>
          </a:p>
          <a:p>
            <a:pPr>
              <a:lnSpc>
                <a:spcPct val="150000"/>
              </a:lnSpc>
              <a:buClr>
                <a:srgbClr val="C00000"/>
              </a:buClr>
            </a:pPr>
            <a:r>
              <a:rPr lang="en-US" sz="2400" b="1" dirty="0">
                <a:solidFill>
                  <a:schemeClr val="bg1"/>
                </a:solidFill>
                <a:latin typeface="Calibri Light" panose="020F0302020204030204" pitchFamily="34" charset="0"/>
                <a:cs typeface="Arial"/>
              </a:rPr>
              <a:t>Deductibles 	Various</a:t>
            </a:r>
          </a:p>
          <a:p>
            <a:pPr>
              <a:buClr>
                <a:srgbClr val="C00000"/>
              </a:buClr>
            </a:pPr>
            <a:r>
              <a:rPr lang="en-US" sz="2400" b="1" dirty="0">
                <a:solidFill>
                  <a:schemeClr val="bg1"/>
                </a:solidFill>
                <a:latin typeface="Calibri Light" panose="020F0302020204030204" pitchFamily="34" charset="0"/>
                <a:cs typeface="Arial"/>
              </a:rPr>
              <a:t>Full Unknown Prior Acts Coverage Available           	</a:t>
            </a:r>
          </a:p>
        </p:txBody>
      </p:sp>
      <p:pic>
        <p:nvPicPr>
          <p:cNvPr id="9" name="Picture 8">
            <a:extLst>
              <a:ext uri="{FF2B5EF4-FFF2-40B4-BE49-F238E27FC236}">
                <a16:creationId xmlns:a16="http://schemas.microsoft.com/office/drawing/2014/main" id="{42073449-C40B-4BD8-9BAF-4FBE17A1F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9938" y="6291029"/>
            <a:ext cx="1250993" cy="420414"/>
          </a:xfrm>
          <a:prstGeom prst="rect">
            <a:avLst/>
          </a:prstGeom>
        </p:spPr>
      </p:pic>
      <p:sp>
        <p:nvSpPr>
          <p:cNvPr id="11" name="TextBox 10">
            <a:extLst>
              <a:ext uri="{FF2B5EF4-FFF2-40B4-BE49-F238E27FC236}">
                <a16:creationId xmlns:a16="http://schemas.microsoft.com/office/drawing/2014/main" id="{F602F7B7-9988-4A37-A997-FAFA110DFA09}"/>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accent5">
                    <a:lumMod val="50000"/>
                  </a:schemeClr>
                </a:solidFill>
              </a:rPr>
              <a:t>October 17, 2018</a:t>
            </a:r>
          </a:p>
        </p:txBody>
      </p:sp>
      <p:sp>
        <p:nvSpPr>
          <p:cNvPr id="12" name="Rectangle 11">
            <a:extLst>
              <a:ext uri="{FF2B5EF4-FFF2-40B4-BE49-F238E27FC236}">
                <a16:creationId xmlns:a16="http://schemas.microsoft.com/office/drawing/2014/main" id="{2BB11203-3134-492A-BEC3-41081C175C26}"/>
              </a:ext>
            </a:extLst>
          </p:cNvPr>
          <p:cNvSpPr/>
          <p:nvPr/>
        </p:nvSpPr>
        <p:spPr>
          <a:xfrm>
            <a:off x="1981200" y="185029"/>
            <a:ext cx="4572000" cy="707886"/>
          </a:xfrm>
          <a:prstGeom prst="rect">
            <a:avLst/>
          </a:prstGeom>
        </p:spPr>
        <p:txBody>
          <a:bodyPr>
            <a:spAutoFit/>
          </a:bodyPr>
          <a:lstStyle/>
          <a:p>
            <a:pPr algn="ctr"/>
            <a:r>
              <a:rPr lang="en-US" sz="4000" b="1" dirty="0">
                <a:solidFill>
                  <a:schemeClr val="accent1">
                    <a:lumMod val="75000"/>
                  </a:schemeClr>
                </a:solidFill>
                <a:latin typeface="Calibri Light" panose="020F0302020204030204" pitchFamily="34" charset="0"/>
                <a:cs typeface="Arial"/>
              </a:rPr>
              <a:t>MIIA Cyber Program</a:t>
            </a:r>
          </a:p>
        </p:txBody>
      </p:sp>
      <p:sp>
        <p:nvSpPr>
          <p:cNvPr id="4" name="TextBox 3">
            <a:extLst>
              <a:ext uri="{FF2B5EF4-FFF2-40B4-BE49-F238E27FC236}">
                <a16:creationId xmlns:a16="http://schemas.microsoft.com/office/drawing/2014/main" id="{F224B5B0-4EDF-4B1F-9180-FAC63EB0D054}"/>
              </a:ext>
            </a:extLst>
          </p:cNvPr>
          <p:cNvSpPr txBox="1"/>
          <p:nvPr/>
        </p:nvSpPr>
        <p:spPr>
          <a:xfrm>
            <a:off x="873154" y="5019590"/>
            <a:ext cx="3543300" cy="646331"/>
          </a:xfrm>
          <a:prstGeom prst="rect">
            <a:avLst/>
          </a:prstGeom>
          <a:noFill/>
        </p:spPr>
        <p:txBody>
          <a:bodyPr wrap="square" rtlCol="0">
            <a:spAutoFit/>
          </a:bodyPr>
          <a:lstStyle/>
          <a:p>
            <a:pPr>
              <a:buClr>
                <a:srgbClr val="C00000"/>
              </a:buClr>
            </a:pPr>
            <a:r>
              <a:rPr lang="en-US" b="1" dirty="0">
                <a:solidFill>
                  <a:schemeClr val="bg1"/>
                </a:solidFill>
                <a:latin typeface="Calibri Light" panose="020F0302020204030204" pitchFamily="34" charset="0"/>
                <a:cs typeface="Arial"/>
              </a:rPr>
              <a:t>(Subject to Underwriting Review)</a:t>
            </a:r>
          </a:p>
          <a:p>
            <a:endParaRPr lang="en-US" dirty="0"/>
          </a:p>
        </p:txBody>
      </p:sp>
    </p:spTree>
    <p:extLst>
      <p:ext uri="{BB962C8B-B14F-4D97-AF65-F5344CB8AC3E}">
        <p14:creationId xmlns:p14="http://schemas.microsoft.com/office/powerpoint/2010/main" val="40338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electronics&#10;&#10;Description generated with high confidence">
            <a:extLst>
              <a:ext uri="{FF2B5EF4-FFF2-40B4-BE49-F238E27FC236}">
                <a16:creationId xmlns:a16="http://schemas.microsoft.com/office/drawing/2014/main" id="{B0574F65-460E-4882-8227-B30C3B8BC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663520"/>
            <a:ext cx="9144000" cy="5530960"/>
          </a:xfrm>
          <a:prstGeom prst="rect">
            <a:avLst/>
          </a:prstGeom>
        </p:spPr>
      </p:pic>
      <p:sp>
        <p:nvSpPr>
          <p:cNvPr id="10" name="Title 1"/>
          <p:cNvSpPr txBox="1">
            <a:spLocks/>
          </p:cNvSpPr>
          <p:nvPr/>
        </p:nvSpPr>
        <p:spPr>
          <a:xfrm>
            <a:off x="431558" y="1085850"/>
            <a:ext cx="8140942" cy="800100"/>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2400" kern="1200">
                <a:solidFill>
                  <a:schemeClr val="tx1"/>
                </a:solidFill>
                <a:latin typeface="Arial" pitchFamily="34" charset="0"/>
                <a:ea typeface="+mj-ea"/>
                <a:cs typeface="+mj-cs"/>
              </a:defRPr>
            </a:lvl1pPr>
          </a:lstStyle>
          <a:p>
            <a:pPr marL="39434">
              <a:spcBef>
                <a:spcPts val="150"/>
              </a:spcBef>
              <a:buClr>
                <a:srgbClr val="C00000"/>
              </a:buClr>
              <a:tabLst>
                <a:tab pos="4629150" algn="l"/>
              </a:tabLst>
            </a:pPr>
            <a:endParaRPr lang="en-US" dirty="0">
              <a:solidFill>
                <a:srgbClr val="155294"/>
              </a:solidFill>
              <a:latin typeface="Helvetica Light" panose="020B0403020202020204"/>
              <a:cs typeface="Arial"/>
            </a:endParaRPr>
          </a:p>
        </p:txBody>
      </p:sp>
      <p:sp>
        <p:nvSpPr>
          <p:cNvPr id="9" name="Rectangle 8">
            <a:extLst>
              <a:ext uri="{FF2B5EF4-FFF2-40B4-BE49-F238E27FC236}">
                <a16:creationId xmlns:a16="http://schemas.microsoft.com/office/drawing/2014/main" id="{9C09A2DA-6FAB-4268-889E-092BEA27C952}"/>
              </a:ext>
            </a:extLst>
          </p:cNvPr>
          <p:cNvSpPr/>
          <p:nvPr/>
        </p:nvSpPr>
        <p:spPr>
          <a:xfrm>
            <a:off x="822340" y="1085850"/>
            <a:ext cx="7951002" cy="5012906"/>
          </a:xfrm>
          <a:prstGeom prst="rect">
            <a:avLst/>
          </a:prstGeom>
          <a:gradFill flip="none" rotWithShape="1">
            <a:gsLst>
              <a:gs pos="0">
                <a:srgbClr val="86BABD">
                  <a:alpha val="53000"/>
                </a:srgbClr>
              </a:gs>
              <a:gs pos="80000">
                <a:srgbClr val="155294">
                  <a:alpha val="58000"/>
                </a:srgbClr>
              </a:gs>
              <a:gs pos="100000">
                <a:srgbClr val="452A51">
                  <a:alpha val="6500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t"/>
          <a:lstStyle/>
          <a:p>
            <a:pPr marL="251222">
              <a:spcAft>
                <a:spcPts val="900"/>
              </a:spcAft>
              <a:buClr>
                <a:srgbClr val="C00000"/>
              </a:buClr>
              <a:buSzPct val="100000"/>
            </a:pPr>
            <a:endParaRPr lang="en-US" sz="500" u="sng" dirty="0">
              <a:solidFill>
                <a:schemeClr val="bg1"/>
              </a:solidFill>
              <a:latin typeface="Helvetica Light" charset="0"/>
              <a:ea typeface="Helvetica Light" charset="0"/>
              <a:cs typeface="Helvetica Light" charset="0"/>
            </a:endParaRPr>
          </a:p>
          <a:p>
            <a:pPr marL="425054" indent="-173831">
              <a:spcAft>
                <a:spcPts val="900"/>
              </a:spcAft>
              <a:buClr>
                <a:srgbClr val="C00000"/>
              </a:buClr>
              <a:buSzPct val="100000"/>
              <a:buBlip>
                <a:blip r:embed="rId4">
                  <a:extLst/>
                </a:blip>
              </a:buBlip>
            </a:pPr>
            <a:r>
              <a:rPr lang="en-US" sz="2400" dirty="0">
                <a:solidFill>
                  <a:schemeClr val="bg1"/>
                </a:solidFill>
                <a:latin typeface="Helvetica Light" charset="0"/>
                <a:ea typeface="Helvetica Light" charset="0"/>
                <a:cs typeface="Helvetica Light" charset="0"/>
              </a:rPr>
              <a:t>Multimedia Liability</a:t>
            </a:r>
          </a:p>
          <a:p>
            <a:pPr marL="425054" indent="-173831">
              <a:spcAft>
                <a:spcPts val="900"/>
              </a:spcAft>
              <a:buClr>
                <a:srgbClr val="C00000"/>
              </a:buClr>
              <a:buSzPct val="100000"/>
              <a:buBlip>
                <a:blip r:embed="rId4">
                  <a:extLst/>
                </a:blip>
              </a:buBlip>
            </a:pPr>
            <a:r>
              <a:rPr lang="en-US" sz="2400" dirty="0">
                <a:solidFill>
                  <a:schemeClr val="bg1"/>
                </a:solidFill>
                <a:latin typeface="Helvetica Light" charset="0"/>
                <a:ea typeface="Helvetica Light" charset="0"/>
                <a:cs typeface="Helvetica Light" charset="0"/>
              </a:rPr>
              <a:t>Security and Privacy Liability</a:t>
            </a:r>
          </a:p>
          <a:p>
            <a:pPr marL="425054" indent="-173831">
              <a:spcAft>
                <a:spcPts val="900"/>
              </a:spcAft>
              <a:buClr>
                <a:srgbClr val="C00000"/>
              </a:buClr>
              <a:buSzPct val="100000"/>
              <a:buBlip>
                <a:blip r:embed="rId4">
                  <a:extLst/>
                </a:blip>
              </a:buBlip>
            </a:pPr>
            <a:r>
              <a:rPr lang="en-US" sz="2400" dirty="0">
                <a:solidFill>
                  <a:schemeClr val="bg1"/>
                </a:solidFill>
                <a:latin typeface="Helvetica Light" charset="0"/>
                <a:ea typeface="Helvetica Light" charset="0"/>
                <a:cs typeface="Helvetica Light" charset="0"/>
              </a:rPr>
              <a:t>Privacy Regulatory Defense and Penalties</a:t>
            </a:r>
          </a:p>
          <a:p>
            <a:pPr marL="425054" indent="-173831">
              <a:spcAft>
                <a:spcPts val="900"/>
              </a:spcAft>
              <a:buClr>
                <a:srgbClr val="C00000"/>
              </a:buClr>
              <a:buSzPct val="100000"/>
              <a:buBlip>
                <a:blip r:embed="rId4">
                  <a:extLst/>
                </a:blip>
              </a:buBlip>
            </a:pPr>
            <a:r>
              <a:rPr lang="en-US" sz="2400" dirty="0">
                <a:solidFill>
                  <a:schemeClr val="bg1"/>
                </a:solidFill>
                <a:latin typeface="Helvetica Light" charset="0"/>
                <a:ea typeface="Helvetica Light" charset="0"/>
                <a:cs typeface="Helvetica Light" charset="0"/>
              </a:rPr>
              <a:t>PCI DSS Liability </a:t>
            </a:r>
          </a:p>
          <a:p>
            <a:pPr marL="425054" indent="-173831">
              <a:spcAft>
                <a:spcPts val="900"/>
              </a:spcAft>
              <a:buClr>
                <a:srgbClr val="C00000"/>
              </a:buClr>
              <a:buSzPct val="100000"/>
              <a:buBlip>
                <a:blip r:embed="rId4">
                  <a:extLst/>
                </a:blip>
              </a:buBlip>
            </a:pPr>
            <a:r>
              <a:rPr lang="en-US" sz="2400" dirty="0">
                <a:solidFill>
                  <a:schemeClr val="bg1"/>
                </a:solidFill>
                <a:latin typeface="Helvetica Light" charset="0"/>
                <a:ea typeface="Helvetica Light" charset="0"/>
                <a:cs typeface="Helvetica Light" charset="0"/>
              </a:rPr>
              <a:t>Breach Event Costs</a:t>
            </a:r>
          </a:p>
          <a:p>
            <a:pPr marL="425054" indent="-173831">
              <a:spcAft>
                <a:spcPts val="900"/>
              </a:spcAft>
              <a:buClr>
                <a:srgbClr val="C00000"/>
              </a:buClr>
              <a:buSzPct val="100000"/>
              <a:buBlip>
                <a:blip r:embed="rId4">
                  <a:extLst/>
                </a:blip>
              </a:buBlip>
            </a:pPr>
            <a:r>
              <a:rPr lang="en-US" sz="2400" dirty="0" err="1">
                <a:solidFill>
                  <a:schemeClr val="bg1"/>
                </a:solidFill>
                <a:latin typeface="Helvetica Light" charset="0"/>
                <a:ea typeface="Helvetica Light" charset="0"/>
                <a:cs typeface="Helvetica Light" charset="0"/>
              </a:rPr>
              <a:t>BrandGuard</a:t>
            </a:r>
            <a:r>
              <a:rPr lang="en-US" sz="2400" baseline="30000" dirty="0">
                <a:solidFill>
                  <a:schemeClr val="bg1"/>
                </a:solidFill>
                <a:latin typeface="Helvetica Light" charset="0"/>
                <a:ea typeface="Helvetica Light" charset="0"/>
                <a:cs typeface="Helvetica Light" charset="0"/>
              </a:rPr>
              <a:t>®</a:t>
            </a:r>
            <a:r>
              <a:rPr lang="en-US" sz="2400" dirty="0">
                <a:solidFill>
                  <a:schemeClr val="bg1"/>
                </a:solidFill>
                <a:latin typeface="Helvetica Light" charset="0"/>
                <a:ea typeface="Helvetica Light" charset="0"/>
                <a:cs typeface="Helvetica Light" charset="0"/>
              </a:rPr>
              <a:t> </a:t>
            </a:r>
          </a:p>
          <a:p>
            <a:pPr marL="425054" indent="-173831">
              <a:spcAft>
                <a:spcPts val="900"/>
              </a:spcAft>
              <a:buClr>
                <a:srgbClr val="C00000"/>
              </a:buClr>
              <a:buSzPct val="100000"/>
              <a:buBlip>
                <a:blip r:embed="rId4">
                  <a:extLst/>
                </a:blip>
              </a:buBlip>
            </a:pPr>
            <a:r>
              <a:rPr lang="en-US" sz="2400" dirty="0">
                <a:solidFill>
                  <a:schemeClr val="bg1"/>
                </a:solidFill>
                <a:latin typeface="Helvetica Light" charset="0"/>
                <a:ea typeface="Helvetica Light" charset="0"/>
                <a:cs typeface="Helvetica Light" charset="0"/>
              </a:rPr>
              <a:t>Network Asset Protection</a:t>
            </a:r>
          </a:p>
          <a:p>
            <a:pPr marL="425054" indent="-173831">
              <a:spcAft>
                <a:spcPts val="900"/>
              </a:spcAft>
              <a:buClr>
                <a:srgbClr val="C00000"/>
              </a:buClr>
              <a:buSzPct val="100000"/>
              <a:buBlip>
                <a:blip r:embed="rId4">
                  <a:extLst/>
                </a:blip>
              </a:buBlip>
            </a:pPr>
            <a:r>
              <a:rPr lang="en-US" sz="2400" dirty="0">
                <a:solidFill>
                  <a:schemeClr val="bg1"/>
                </a:solidFill>
                <a:latin typeface="Helvetica Light" charset="0"/>
                <a:ea typeface="Helvetica Light" charset="0"/>
                <a:cs typeface="Helvetica Light" charset="0"/>
              </a:rPr>
              <a:t>Cyber Extortion</a:t>
            </a:r>
          </a:p>
          <a:p>
            <a:pPr marL="425054" indent="-173831">
              <a:spcAft>
                <a:spcPts val="900"/>
              </a:spcAft>
              <a:buClr>
                <a:srgbClr val="C00000"/>
              </a:buClr>
              <a:buSzPct val="100000"/>
              <a:buBlip>
                <a:blip r:embed="rId4">
                  <a:extLst/>
                </a:blip>
              </a:buBlip>
            </a:pPr>
            <a:r>
              <a:rPr lang="en-US" sz="2400" dirty="0">
                <a:solidFill>
                  <a:schemeClr val="bg1"/>
                </a:solidFill>
                <a:latin typeface="Helvetica Light" charset="0"/>
                <a:ea typeface="Helvetica Light" charset="0"/>
                <a:cs typeface="Helvetica Light" charset="0"/>
              </a:rPr>
              <a:t>Cyber Crime</a:t>
            </a:r>
          </a:p>
          <a:p>
            <a:pPr marL="425054" indent="-173831">
              <a:spcAft>
                <a:spcPts val="900"/>
              </a:spcAft>
              <a:buClr>
                <a:srgbClr val="C00000"/>
              </a:buClr>
              <a:buSzPct val="100000"/>
              <a:buBlip>
                <a:blip r:embed="rId4">
                  <a:extLst/>
                </a:blip>
              </a:buBlip>
            </a:pPr>
            <a:r>
              <a:rPr lang="en-US" sz="2400" dirty="0">
                <a:solidFill>
                  <a:schemeClr val="bg1"/>
                </a:solidFill>
                <a:latin typeface="Helvetica Light" charset="0"/>
                <a:ea typeface="Helvetica Light" charset="0"/>
                <a:cs typeface="Helvetica Light" charset="0"/>
              </a:rPr>
              <a:t>Dependent System Failure</a:t>
            </a:r>
          </a:p>
          <a:p>
            <a:pPr algn="ctr" defTabSz="342900">
              <a:defRPr/>
            </a:pPr>
            <a:endParaRPr lang="en-US" sz="1350" dirty="0">
              <a:solidFill>
                <a:schemeClr val="bg1"/>
              </a:solidFill>
              <a:latin typeface="Calibri" panose="020F0502020204030204"/>
            </a:endParaRPr>
          </a:p>
        </p:txBody>
      </p:sp>
      <p:sp>
        <p:nvSpPr>
          <p:cNvPr id="13" name="TextBox 12">
            <a:extLst>
              <a:ext uri="{FF2B5EF4-FFF2-40B4-BE49-F238E27FC236}">
                <a16:creationId xmlns:a16="http://schemas.microsoft.com/office/drawing/2014/main" id="{ED234D08-59AD-4617-9BD8-804BBC2F1814}"/>
              </a:ext>
            </a:extLst>
          </p:cNvPr>
          <p:cNvSpPr txBox="1"/>
          <p:nvPr/>
        </p:nvSpPr>
        <p:spPr>
          <a:xfrm>
            <a:off x="254060" y="721688"/>
            <a:ext cx="4368679" cy="461665"/>
          </a:xfrm>
          <a:prstGeom prst="rect">
            <a:avLst/>
          </a:prstGeom>
          <a:noFill/>
        </p:spPr>
        <p:txBody>
          <a:bodyPr wrap="square" rtlCol="0">
            <a:spAutoFit/>
          </a:bodyPr>
          <a:lstStyle/>
          <a:p>
            <a:pPr marL="39434">
              <a:spcBef>
                <a:spcPts val="150"/>
              </a:spcBef>
              <a:buClr>
                <a:srgbClr val="C00000"/>
              </a:buClr>
              <a:tabLst>
                <a:tab pos="4629150" algn="l"/>
              </a:tabLst>
            </a:pPr>
            <a:r>
              <a:rPr lang="en-US" sz="2400" b="1" dirty="0">
                <a:solidFill>
                  <a:schemeClr val="bg1"/>
                </a:solidFill>
                <a:latin typeface="Helvetica Light" panose="020B0403020202020204"/>
                <a:cs typeface="Arial"/>
              </a:rPr>
              <a:t>COVERAGE FORM A-J</a:t>
            </a:r>
          </a:p>
        </p:txBody>
      </p:sp>
      <p:sp>
        <p:nvSpPr>
          <p:cNvPr id="14" name="Content Placeholder 5">
            <a:extLst>
              <a:ext uri="{FF2B5EF4-FFF2-40B4-BE49-F238E27FC236}">
                <a16:creationId xmlns:a16="http://schemas.microsoft.com/office/drawing/2014/main" id="{22DBC4EB-9540-4A06-A165-9312D2CFED21}"/>
              </a:ext>
            </a:extLst>
          </p:cNvPr>
          <p:cNvSpPr txBox="1">
            <a:spLocks/>
          </p:cNvSpPr>
          <p:nvPr/>
        </p:nvSpPr>
        <p:spPr>
          <a:xfrm>
            <a:off x="5264953" y="2123324"/>
            <a:ext cx="3511884" cy="3263504"/>
          </a:xfrm>
          <a:prstGeom prst="rect">
            <a:avLst/>
          </a:prstGeom>
        </p:spPr>
        <p:txBody>
          <a:bodyPr vert="horz" lIns="68580" tIns="34290" rIns="68580" bIns="3429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342900">
              <a:defRPr/>
            </a:pPr>
            <a:endParaRPr lang="en-US" sz="1800" dirty="0">
              <a:solidFill>
                <a:prstClr val="white"/>
              </a:solidFill>
              <a:latin typeface="Helvetica Light" panose="020B0403020202020204"/>
            </a:endParaRPr>
          </a:p>
          <a:p>
            <a:endParaRPr lang="en-US" sz="1500" dirty="0">
              <a:latin typeface="Helvetica Light" panose="020B0403020202020204"/>
            </a:endParaRPr>
          </a:p>
        </p:txBody>
      </p:sp>
      <p:pic>
        <p:nvPicPr>
          <p:cNvPr id="7" name="Picture 2" descr="C:\Users\shaber\Pictures\Logo\NAS-logo-transparent.png">
            <a:extLst>
              <a:ext uri="{FF2B5EF4-FFF2-40B4-BE49-F238E27FC236}">
                <a16:creationId xmlns:a16="http://schemas.microsoft.com/office/drawing/2014/main" id="{1A8A5AA2-181C-4E7A-B8EE-7E2B4861D4F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29650" y="5730712"/>
            <a:ext cx="400050" cy="1852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12E66A2-6BA5-4D3F-B36A-6B58EF2DB1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7002" y="6305529"/>
            <a:ext cx="1393731" cy="468383"/>
          </a:xfrm>
          <a:prstGeom prst="rect">
            <a:avLst/>
          </a:prstGeom>
        </p:spPr>
      </p:pic>
      <p:sp>
        <p:nvSpPr>
          <p:cNvPr id="11" name="TextBox 10">
            <a:extLst>
              <a:ext uri="{FF2B5EF4-FFF2-40B4-BE49-F238E27FC236}">
                <a16:creationId xmlns:a16="http://schemas.microsoft.com/office/drawing/2014/main" id="{CE54AF6F-0658-41A4-BACB-3F396D9DCCCB}"/>
              </a:ext>
            </a:extLst>
          </p:cNvPr>
          <p:cNvSpPr txBox="1"/>
          <p:nvPr/>
        </p:nvSpPr>
        <p:spPr>
          <a:xfrm>
            <a:off x="838200" y="6291029"/>
            <a:ext cx="1600200" cy="276999"/>
          </a:xfrm>
          <a:prstGeom prst="rect">
            <a:avLst/>
          </a:prstGeom>
          <a:noFill/>
        </p:spPr>
        <p:txBody>
          <a:bodyPr wrap="square" rtlCol="0">
            <a:spAutoFit/>
          </a:bodyPr>
          <a:lstStyle/>
          <a:p>
            <a:r>
              <a:rPr lang="en-US" sz="1200" dirty="0">
                <a:solidFill>
                  <a:schemeClr val="accent5">
                    <a:lumMod val="50000"/>
                  </a:schemeClr>
                </a:solidFill>
              </a:rPr>
              <a:t>October 17, 2018</a:t>
            </a:r>
          </a:p>
        </p:txBody>
      </p:sp>
      <p:sp>
        <p:nvSpPr>
          <p:cNvPr id="12" name="Rectangle 11">
            <a:extLst>
              <a:ext uri="{FF2B5EF4-FFF2-40B4-BE49-F238E27FC236}">
                <a16:creationId xmlns:a16="http://schemas.microsoft.com/office/drawing/2014/main" id="{3C634497-8ACF-4F34-8E00-93080F992306}"/>
              </a:ext>
            </a:extLst>
          </p:cNvPr>
          <p:cNvSpPr/>
          <p:nvPr/>
        </p:nvSpPr>
        <p:spPr>
          <a:xfrm>
            <a:off x="2216029" y="-3015"/>
            <a:ext cx="4572000" cy="707886"/>
          </a:xfrm>
          <a:prstGeom prst="rect">
            <a:avLst/>
          </a:prstGeom>
        </p:spPr>
        <p:txBody>
          <a:bodyPr>
            <a:spAutoFit/>
          </a:bodyPr>
          <a:lstStyle/>
          <a:p>
            <a:pPr algn="ctr"/>
            <a:r>
              <a:rPr lang="en-US" sz="4000" b="1" dirty="0">
                <a:solidFill>
                  <a:schemeClr val="accent1">
                    <a:lumMod val="75000"/>
                  </a:schemeClr>
                </a:solidFill>
                <a:latin typeface="Calibri Light" panose="020F0302020204030204" pitchFamily="34" charset="0"/>
                <a:cs typeface="Arial"/>
              </a:rPr>
              <a:t>MIIA Cyber Program</a:t>
            </a:r>
          </a:p>
        </p:txBody>
      </p:sp>
    </p:spTree>
    <p:extLst>
      <p:ext uri="{BB962C8B-B14F-4D97-AF65-F5344CB8AC3E}">
        <p14:creationId xmlns:p14="http://schemas.microsoft.com/office/powerpoint/2010/main" val="5329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AS 2018">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AS 2017">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S 2018" id="{4E31ABEF-24D2-4B97-8AF9-4760AD2B2AF7}" vid="{8A5B625E-DC6D-4DE5-8C73-AFFC8681CC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27270</TotalTime>
  <Words>1199</Words>
  <Application>Microsoft Office PowerPoint</Application>
  <PresentationFormat>On-screen Show (4:3)</PresentationFormat>
  <Paragraphs>163</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 Unicode MS</vt:lpstr>
      <vt:lpstr>Arial</vt:lpstr>
      <vt:lpstr>Calibri</vt:lpstr>
      <vt:lpstr>Calibri Light</vt:lpstr>
      <vt:lpstr>Cambria</vt:lpstr>
      <vt:lpstr>Gotham Medium</vt:lpstr>
      <vt:lpstr>Helvetica Light</vt:lpstr>
      <vt:lpstr>Wingdings</vt:lpstr>
      <vt:lpstr>1_NAS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 Insurance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 Farhanbod</dc:creator>
  <cp:lastModifiedBy>Todd Ohanesian</cp:lastModifiedBy>
  <cp:revision>1270</cp:revision>
  <cp:lastPrinted>2018-10-16T17:17:58Z</cp:lastPrinted>
  <dcterms:created xsi:type="dcterms:W3CDTF">2013-11-11T18:58:08Z</dcterms:created>
  <dcterms:modified xsi:type="dcterms:W3CDTF">2018-10-16T17:18:18Z</dcterms:modified>
</cp:coreProperties>
</file>