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474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E086-4B3B-44C9-9769-E7DBFE0861C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35E5-B95D-4B0F-9EAC-A48004F410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-1"/>
            <a:ext cx="9144000" cy="8524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utoShape 2" descr="MUNIS OnLine Home Page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32" y="-1"/>
            <a:ext cx="921531" cy="85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0998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E086-4B3B-44C9-9769-E7DBFE0861C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35E5-B95D-4B0F-9EAC-A48004F41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549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E086-4B3B-44C9-9769-E7DBFE0861C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35E5-B95D-4B0F-9EAC-A48004F41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85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E086-4B3B-44C9-9769-E7DBFE0861C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35E5-B95D-4B0F-9EAC-A48004F41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537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E086-4B3B-44C9-9769-E7DBFE0861C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35E5-B95D-4B0F-9EAC-A48004F41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69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E086-4B3B-44C9-9769-E7DBFE0861C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35E5-B95D-4B0F-9EAC-A48004F41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41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E086-4B3B-44C9-9769-E7DBFE0861C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35E5-B95D-4B0F-9EAC-A48004F41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E086-4B3B-44C9-9769-E7DBFE0861C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35E5-B95D-4B0F-9EAC-A48004F41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68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E086-4B3B-44C9-9769-E7DBFE0861C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35E5-B95D-4B0F-9EAC-A48004F41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03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E086-4B3B-44C9-9769-E7DBFE0861C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35E5-B95D-4B0F-9EAC-A48004F41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97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E086-4B3B-44C9-9769-E7DBFE0861C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35E5-B95D-4B0F-9EAC-A48004F41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476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284" y="30162"/>
            <a:ext cx="7977116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8E086-4B3B-44C9-9769-E7DBFE0861C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835E5-B95D-4B0F-9EAC-A48004F4108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9144000" cy="8524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-1"/>
            <a:ext cx="9144000" cy="8524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32" y="-1"/>
            <a:ext cx="921531" cy="85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6290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ClearGov</a:t>
            </a:r>
            <a:r>
              <a:rPr lang="en-US" b="1" dirty="0">
                <a:solidFill>
                  <a:srgbClr val="0070C0"/>
                </a:solidFill>
              </a:rPr>
              <a:t> Budgeting Platform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Sean O’Brien</a:t>
            </a:r>
            <a:br>
              <a:rPr lang="en-US" dirty="0"/>
            </a:br>
            <a:r>
              <a:rPr lang="en-US" dirty="0"/>
              <a:t>Town of Barnstable</a:t>
            </a:r>
            <a:br>
              <a:rPr lang="en-US" dirty="0"/>
            </a:br>
            <a:r>
              <a:rPr lang="en-US" dirty="0"/>
              <a:t>Treasurer/Collector</a:t>
            </a:r>
          </a:p>
        </p:txBody>
      </p:sp>
    </p:spTree>
    <p:extLst>
      <p:ext uri="{BB962C8B-B14F-4D97-AF65-F5344CB8AC3E}">
        <p14:creationId xmlns:p14="http://schemas.microsoft.com/office/powerpoint/2010/main" val="368550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Budgeting Approaches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B76D93-7CD5-2D05-0C8A-85DDD6D0A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Excel Word Based </a:t>
            </a:r>
          </a:p>
          <a:p>
            <a:endParaRPr lang="en-US" dirty="0"/>
          </a:p>
          <a:p>
            <a:r>
              <a:rPr lang="en-US" dirty="0" err="1"/>
              <a:t>Powerpoint</a:t>
            </a:r>
            <a:endParaRPr lang="en-US" dirty="0"/>
          </a:p>
          <a:p>
            <a:endParaRPr lang="en-US" dirty="0"/>
          </a:p>
          <a:p>
            <a:r>
              <a:rPr lang="en-US" dirty="0"/>
              <a:t>Munis (central budget entry / purely GL focused)</a:t>
            </a:r>
          </a:p>
          <a:p>
            <a:endParaRPr lang="en-US" dirty="0"/>
          </a:p>
          <a:p>
            <a:r>
              <a:rPr lang="en-US" dirty="0" err="1"/>
              <a:t>ClearGov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889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Examples Excel / Word Based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966B9348-7DF1-0DF7-7230-1668ACA8AB4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85800" y="990600"/>
            <a:ext cx="4333740" cy="5510966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D35F3ED-91D8-064A-6383-1AB07911092B}"/>
              </a:ext>
            </a:extLst>
          </p:cNvPr>
          <p:cNvSpPr txBox="1"/>
          <p:nvPr/>
        </p:nvSpPr>
        <p:spPr>
          <a:xfrm>
            <a:off x="5638800" y="1219200"/>
            <a:ext cx="2819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GL exports for prior years</a:t>
            </a:r>
          </a:p>
          <a:p>
            <a:endParaRPr lang="en-US" dirty="0"/>
          </a:p>
          <a:p>
            <a:r>
              <a:rPr lang="en-US" dirty="0"/>
              <a:t>Department Involvement in narrative &amp; performance measures</a:t>
            </a:r>
          </a:p>
          <a:p>
            <a:endParaRPr lang="en-US" dirty="0"/>
          </a:p>
          <a:p>
            <a:r>
              <a:rPr lang="en-US" dirty="0"/>
              <a:t>Internal links &amp; data intensive</a:t>
            </a:r>
          </a:p>
        </p:txBody>
      </p:sp>
    </p:spTree>
    <p:extLst>
      <p:ext uri="{BB962C8B-B14F-4D97-AF65-F5344CB8AC3E}">
        <p14:creationId xmlns:p14="http://schemas.microsoft.com/office/powerpoint/2010/main" val="2647018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C39F7-88BB-52C0-2C91-2D04DBE38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Powerpoint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92E168A0-2385-03E1-3C9D-2F5A7FDD1A3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31578" y="1143000"/>
            <a:ext cx="4112524" cy="4983163"/>
          </a:xfrm>
        </p:spPr>
      </p:pic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B78632FF-BD31-B168-9BAC-DD081F77ED7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24400" y="1143000"/>
            <a:ext cx="4112524" cy="4983163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E5DE784-18D2-45FC-ABFE-65116DC9D732}"/>
              </a:ext>
            </a:extLst>
          </p:cNvPr>
          <p:cNvSpPr txBox="1"/>
          <p:nvPr/>
        </p:nvSpPr>
        <p:spPr>
          <a:xfrm>
            <a:off x="1981200" y="6248400"/>
            <a:ext cx="457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Challenging for initial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3678760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FE73-DFFB-FB54-CF86-0A4528923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ClearGov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2C367-0437-D747-A72E-BB9A54CC02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77116" cy="4525963"/>
          </a:xfrm>
        </p:spPr>
        <p:txBody>
          <a:bodyPr/>
          <a:lstStyle/>
          <a:p>
            <a:r>
              <a:rPr lang="en-US" dirty="0"/>
              <a:t>Digital Budget Book</a:t>
            </a:r>
          </a:p>
          <a:p>
            <a:r>
              <a:rPr lang="en-US" dirty="0"/>
              <a:t>Implementation – 2018 approx. 2 months</a:t>
            </a:r>
          </a:p>
          <a:p>
            <a:pPr lvl="1"/>
            <a:r>
              <a:rPr lang="en-US" dirty="0"/>
              <a:t>GL download &amp; appropriation groupings</a:t>
            </a:r>
          </a:p>
          <a:p>
            <a:pPr lvl="1"/>
            <a:r>
              <a:rPr lang="en-US" dirty="0"/>
              <a:t>Departments have access to only their accounts (prior historical information is saved)</a:t>
            </a:r>
          </a:p>
          <a:p>
            <a:pPr lvl="1"/>
            <a:r>
              <a:rPr lang="en-US" dirty="0"/>
              <a:t>Departments put in line item requests on platform w/ justification &amp; attachments</a:t>
            </a:r>
          </a:p>
        </p:txBody>
      </p:sp>
    </p:spTree>
    <p:extLst>
      <p:ext uri="{BB962C8B-B14F-4D97-AF65-F5344CB8AC3E}">
        <p14:creationId xmlns:p14="http://schemas.microsoft.com/office/powerpoint/2010/main" val="3362497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C12BE-A8C0-9EEB-43FA-4B18D9CE4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Sample </a:t>
            </a:r>
            <a:r>
              <a:rPr lang="en-US" dirty="0" err="1">
                <a:solidFill>
                  <a:schemeClr val="bg1"/>
                </a:solidFill>
              </a:rPr>
              <a:t>ClearGov</a:t>
            </a:r>
            <a:r>
              <a:rPr lang="en-US" dirty="0">
                <a:solidFill>
                  <a:schemeClr val="bg1"/>
                </a:solidFill>
              </a:rPr>
              <a:t> Budget Pages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DE2D1F16-6C70-A71B-63E9-E1FB6C6BFB4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76414" y="1143000"/>
            <a:ext cx="4335015" cy="4983163"/>
          </a:xfrm>
        </p:spPr>
      </p:pic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DBBD928C-E924-E0D0-3A49-522448E8947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11429" y="1219200"/>
            <a:ext cx="4406732" cy="4598971"/>
          </a:xfrm>
        </p:spPr>
      </p:pic>
    </p:spTree>
    <p:extLst>
      <p:ext uri="{BB962C8B-B14F-4D97-AF65-F5344CB8AC3E}">
        <p14:creationId xmlns:p14="http://schemas.microsoft.com/office/powerpoint/2010/main" val="3057529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0C7A7-8CCD-298D-C8FE-9BCBEDFF5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Sample </a:t>
            </a:r>
            <a:r>
              <a:rPr lang="en-US" dirty="0" err="1">
                <a:solidFill>
                  <a:schemeClr val="bg1"/>
                </a:solidFill>
              </a:rPr>
              <a:t>ClearGov</a:t>
            </a:r>
            <a:r>
              <a:rPr lang="en-US" dirty="0">
                <a:solidFill>
                  <a:schemeClr val="bg1"/>
                </a:solidFill>
              </a:rPr>
              <a:t> Budget Pages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7443A1A-4322-2CCE-E854-090B4D45196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3057" y="1447800"/>
            <a:ext cx="4781226" cy="4678363"/>
          </a:xfr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EB86B03C-DB4F-9B3D-50C8-2F887293FC5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77848" y="1600200"/>
            <a:ext cx="3379304" cy="4525963"/>
          </a:xfrm>
        </p:spPr>
      </p:pic>
    </p:spTree>
    <p:extLst>
      <p:ext uri="{BB962C8B-B14F-4D97-AF65-F5344CB8AC3E}">
        <p14:creationId xmlns:p14="http://schemas.microsoft.com/office/powerpoint/2010/main" val="2037748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1F226-3EDA-9D6A-9A73-0F37C1CE5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ClearGov</a:t>
            </a:r>
            <a:r>
              <a:rPr lang="en-US" dirty="0">
                <a:solidFill>
                  <a:schemeClr val="bg1"/>
                </a:solidFill>
              </a:rPr>
              <a:t> Dashboard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B4CE752-9B5B-F83A-7E64-83CC2B877FE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85800" y="999818"/>
            <a:ext cx="7772400" cy="3730643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7FB2B4A-B885-E62F-855B-51DEE835CE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4757094"/>
            <a:ext cx="3352800" cy="1964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692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110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ClearGov Budgeting Platform</vt:lpstr>
      <vt:lpstr>Budgeting Approaches</vt:lpstr>
      <vt:lpstr>Examples Excel / Word Based</vt:lpstr>
      <vt:lpstr>Powerpoint</vt:lpstr>
      <vt:lpstr>ClearGov</vt:lpstr>
      <vt:lpstr>Sample ClearGov Budget Pages</vt:lpstr>
      <vt:lpstr>Sample ClearGov Budget Pages</vt:lpstr>
      <vt:lpstr>ClearGov Dashboard</vt:lpstr>
    </vt:vector>
  </TitlesOfParts>
  <Company>Town of Barnstable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O'Brien, Sean</dc:creator>
  <cp:lastModifiedBy>arti p mehta</cp:lastModifiedBy>
  <cp:revision>6</cp:revision>
  <dcterms:created xsi:type="dcterms:W3CDTF">2023-04-04T17:16:26Z</dcterms:created>
  <dcterms:modified xsi:type="dcterms:W3CDTF">2023-11-14T20:56:26Z</dcterms:modified>
</cp:coreProperties>
</file>