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handoutMasterIdLst>
    <p:handoutMasterId r:id="rId20"/>
  </p:handoutMasterIdLst>
  <p:sldIdLst>
    <p:sldId id="256" r:id="rId5"/>
    <p:sldId id="257" r:id="rId6"/>
    <p:sldId id="268" r:id="rId7"/>
    <p:sldId id="286" r:id="rId8"/>
    <p:sldId id="258" r:id="rId9"/>
    <p:sldId id="287" r:id="rId10"/>
    <p:sldId id="261" r:id="rId11"/>
    <p:sldId id="289" r:id="rId12"/>
    <p:sldId id="290" r:id="rId13"/>
    <p:sldId id="292" r:id="rId14"/>
    <p:sldId id="291" r:id="rId15"/>
    <p:sldId id="264" r:id="rId16"/>
    <p:sldId id="269" r:id="rId17"/>
    <p:sldId id="26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61B385-525B-4BC5-ABB2-741ECD987B02}" v="3" dt="2024-01-10T13:27:59.5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120" d="100"/>
          <a:sy n="120" d="100"/>
        </p:scale>
        <p:origin x="120" y="102"/>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ner, Emily" userId="3e2b660b-fd8f-4566-9939-a7a416cca3fa" providerId="ADAL" clId="{0061B385-525B-4BC5-ABB2-741ECD987B02}"/>
    <pc:docChg chg="undo custSel modSld">
      <pc:chgData name="Miner, Emily" userId="3e2b660b-fd8f-4566-9939-a7a416cca3fa" providerId="ADAL" clId="{0061B385-525B-4BC5-ABB2-741ECD987B02}" dt="2024-01-10T16:49:04.613" v="1272" actId="20577"/>
      <pc:docMkLst>
        <pc:docMk/>
      </pc:docMkLst>
      <pc:sldChg chg="modNotesTx">
        <pc:chgData name="Miner, Emily" userId="3e2b660b-fd8f-4566-9939-a7a416cca3fa" providerId="ADAL" clId="{0061B385-525B-4BC5-ABB2-741ECD987B02}" dt="2024-01-10T16:49:04.613" v="1272" actId="20577"/>
        <pc:sldMkLst>
          <pc:docMk/>
          <pc:sldMk cId="3946934594" sldId="256"/>
        </pc:sldMkLst>
      </pc:sldChg>
      <pc:sldChg chg="modNotesTx">
        <pc:chgData name="Miner, Emily" userId="3e2b660b-fd8f-4566-9939-a7a416cca3fa" providerId="ADAL" clId="{0061B385-525B-4BC5-ABB2-741ECD987B02}" dt="2024-01-10T16:40:18.157" v="1270" actId="20577"/>
        <pc:sldMkLst>
          <pc:docMk/>
          <pc:sldMk cId="2902794312" sldId="257"/>
        </pc:sldMkLst>
      </pc:sldChg>
      <pc:sldChg chg="addSp modSp mod">
        <pc:chgData name="Miner, Emily" userId="3e2b660b-fd8f-4566-9939-a7a416cca3fa" providerId="ADAL" clId="{0061B385-525B-4BC5-ABB2-741ECD987B02}" dt="2024-01-10T13:28:16.392" v="885" actId="255"/>
        <pc:sldMkLst>
          <pc:docMk/>
          <pc:sldMk cId="3607270498" sldId="261"/>
        </pc:sldMkLst>
        <pc:spChg chg="add mod">
          <ac:chgData name="Miner, Emily" userId="3e2b660b-fd8f-4566-9939-a7a416cca3fa" providerId="ADAL" clId="{0061B385-525B-4BC5-ABB2-741ECD987B02}" dt="2024-01-10T13:28:16.392" v="885" actId="255"/>
          <ac:spMkLst>
            <pc:docMk/>
            <pc:sldMk cId="3607270498" sldId="261"/>
            <ac:spMk id="3" creationId="{0E34645A-0494-6E0F-AD70-47012247CE0E}"/>
          </ac:spMkLst>
        </pc:spChg>
        <pc:spChg chg="mod">
          <ac:chgData name="Miner, Emily" userId="3e2b660b-fd8f-4566-9939-a7a416cca3fa" providerId="ADAL" clId="{0061B385-525B-4BC5-ABB2-741ECD987B02}" dt="2024-01-10T11:29:42.437" v="255" actId="20577"/>
          <ac:spMkLst>
            <pc:docMk/>
            <pc:sldMk cId="3607270498" sldId="261"/>
            <ac:spMk id="7" creationId="{B74126B4-1E6C-4FFF-9282-40E18A85A07F}"/>
          </ac:spMkLst>
        </pc:spChg>
        <pc:spChg chg="mod">
          <ac:chgData name="Miner, Emily" userId="3e2b660b-fd8f-4566-9939-a7a416cca3fa" providerId="ADAL" clId="{0061B385-525B-4BC5-ABB2-741ECD987B02}" dt="2024-01-10T11:29:20.305" v="212" actId="20577"/>
          <ac:spMkLst>
            <pc:docMk/>
            <pc:sldMk cId="3607270498" sldId="261"/>
            <ac:spMk id="8" creationId="{47DC4E62-1A34-4F98-A451-214F1808519C}"/>
          </ac:spMkLst>
        </pc:spChg>
      </pc:sldChg>
      <pc:sldChg chg="modSp mod modNotesTx">
        <pc:chgData name="Miner, Emily" userId="3e2b660b-fd8f-4566-9939-a7a416cca3fa" providerId="ADAL" clId="{0061B385-525B-4BC5-ABB2-741ECD987B02}" dt="2024-01-10T13:51:22.722" v="1248" actId="20577"/>
        <pc:sldMkLst>
          <pc:docMk/>
          <pc:sldMk cId="663103393" sldId="264"/>
        </pc:sldMkLst>
        <pc:spChg chg="mod">
          <ac:chgData name="Miner, Emily" userId="3e2b660b-fd8f-4566-9939-a7a416cca3fa" providerId="ADAL" clId="{0061B385-525B-4BC5-ABB2-741ECD987B02}" dt="2024-01-10T13:28:55.567" v="897" actId="2711"/>
          <ac:spMkLst>
            <pc:docMk/>
            <pc:sldMk cId="663103393" sldId="264"/>
            <ac:spMk id="19" creationId="{782206B1-586F-4254-9B36-D06C4E294ACF}"/>
          </ac:spMkLst>
        </pc:spChg>
      </pc:sldChg>
      <pc:sldChg chg="modNotesTx">
        <pc:chgData name="Miner, Emily" userId="3e2b660b-fd8f-4566-9939-a7a416cca3fa" providerId="ADAL" clId="{0061B385-525B-4BC5-ABB2-741ECD987B02}" dt="2024-01-07T16:25:45.038" v="99" actId="20577"/>
        <pc:sldMkLst>
          <pc:docMk/>
          <pc:sldMk cId="429771863" sldId="269"/>
        </pc:sldMkLst>
      </pc:sldChg>
      <pc:sldChg chg="modSp mod">
        <pc:chgData name="Miner, Emily" userId="3e2b660b-fd8f-4566-9939-a7a416cca3fa" providerId="ADAL" clId="{0061B385-525B-4BC5-ABB2-741ECD987B02}" dt="2024-01-10T13:27:25.021" v="880" actId="20577"/>
        <pc:sldMkLst>
          <pc:docMk/>
          <pc:sldMk cId="394522090" sldId="287"/>
        </pc:sldMkLst>
        <pc:spChg chg="mod">
          <ac:chgData name="Miner, Emily" userId="3e2b660b-fd8f-4566-9939-a7a416cca3fa" providerId="ADAL" clId="{0061B385-525B-4BC5-ABB2-741ECD987B02}" dt="2024-01-10T13:27:25.021" v="880" actId="20577"/>
          <ac:spMkLst>
            <pc:docMk/>
            <pc:sldMk cId="394522090" sldId="287"/>
            <ac:spMk id="4" creationId="{491D4C96-911A-D4ED-F8F8-893E6BEB66F9}"/>
          </ac:spMkLst>
        </pc:spChg>
      </pc:sldChg>
      <pc:sldChg chg="addSp modSp mod">
        <pc:chgData name="Miner, Emily" userId="3e2b660b-fd8f-4566-9939-a7a416cca3fa" providerId="ADAL" clId="{0061B385-525B-4BC5-ABB2-741ECD987B02}" dt="2024-01-10T13:27:07.078" v="862" actId="2711"/>
        <pc:sldMkLst>
          <pc:docMk/>
          <pc:sldMk cId="640136038" sldId="290"/>
        </pc:sldMkLst>
        <pc:spChg chg="add mod">
          <ac:chgData name="Miner, Emily" userId="3e2b660b-fd8f-4566-9939-a7a416cca3fa" providerId="ADAL" clId="{0061B385-525B-4BC5-ABB2-741ECD987B02}" dt="2024-01-10T13:27:07.078" v="862" actId="2711"/>
          <ac:spMkLst>
            <pc:docMk/>
            <pc:sldMk cId="640136038" sldId="290"/>
            <ac:spMk id="3" creationId="{412457F9-1BA5-B18F-7436-46BC0D85BF09}"/>
          </ac:spMkLst>
        </pc:spChg>
        <pc:spChg chg="mod">
          <ac:chgData name="Miner, Emily" userId="3e2b660b-fd8f-4566-9939-a7a416cca3fa" providerId="ADAL" clId="{0061B385-525B-4BC5-ABB2-741ECD987B02}" dt="2024-01-10T13:26:15.190" v="850" actId="21"/>
          <ac:spMkLst>
            <pc:docMk/>
            <pc:sldMk cId="640136038" sldId="290"/>
            <ac:spMk id="4" creationId="{C82EEAFB-98C4-438B-3AE1-AB32FD8F2808}"/>
          </ac:spMkLst>
        </pc:spChg>
      </pc:sldChg>
      <pc:sldChg chg="modSp mod modClrScheme chgLayout">
        <pc:chgData name="Miner, Emily" userId="3e2b660b-fd8f-4566-9939-a7a416cca3fa" providerId="ADAL" clId="{0061B385-525B-4BC5-ABB2-741ECD987B02}" dt="2024-01-10T13:25:18.229" v="849" actId="20577"/>
        <pc:sldMkLst>
          <pc:docMk/>
          <pc:sldMk cId="1233660159" sldId="291"/>
        </pc:sldMkLst>
        <pc:spChg chg="mod">
          <ac:chgData name="Miner, Emily" userId="3e2b660b-fd8f-4566-9939-a7a416cca3fa" providerId="ADAL" clId="{0061B385-525B-4BC5-ABB2-741ECD987B02}" dt="2024-01-07T16:24:25.941" v="2" actId="26606"/>
          <ac:spMkLst>
            <pc:docMk/>
            <pc:sldMk cId="1233660159" sldId="291"/>
            <ac:spMk id="2" creationId="{8EDC7217-2779-44E0-9E6D-3B3879516A1D}"/>
          </ac:spMkLst>
        </pc:spChg>
        <pc:spChg chg="mod">
          <ac:chgData name="Miner, Emily" userId="3e2b660b-fd8f-4566-9939-a7a416cca3fa" providerId="ADAL" clId="{0061B385-525B-4BC5-ABB2-741ECD987B02}" dt="2024-01-10T13:25:18.229" v="849" actId="20577"/>
          <ac:spMkLst>
            <pc:docMk/>
            <pc:sldMk cId="1233660159" sldId="291"/>
            <ac:spMk id="3" creationId="{373E7BA5-60F9-09EA-238D-101B0320438C}"/>
          </ac:spMkLst>
        </pc:spChg>
        <pc:spChg chg="mod">
          <ac:chgData name="Miner, Emily" userId="3e2b660b-fd8f-4566-9939-a7a416cca3fa" providerId="ADAL" clId="{0061B385-525B-4BC5-ABB2-741ECD987B02}" dt="2024-01-07T16:24:25.941" v="2" actId="26606"/>
          <ac:spMkLst>
            <pc:docMk/>
            <pc:sldMk cId="1233660159" sldId="291"/>
            <ac:spMk id="6" creationId="{A4CD37D6-FE32-48E3-A3AD-F07BE6A19FA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t>1/10/2024</a:t>
            </a:fld>
            <a:endParaRPr lang="en-US" dirty="0"/>
          </a:p>
        </p:txBody>
      </p:sp>
      <p:sp>
        <p:nvSpPr>
          <p:cNvPr id="4" name="Footer Placeholder 3">
            <a:extLst>
              <a:ext uri="{FF2B5EF4-FFF2-40B4-BE49-F238E27FC236}">
                <a16:creationId xmlns:a16="http://schemas.microsoft.com/office/drawing/2014/main"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t>‹#›</a:t>
            </a:fld>
            <a:endParaRPr lang="en-US" dirty="0"/>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t>1/10/2024</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t>‹#›</a:t>
            </a:fld>
            <a:endParaRPr lang="en-US" noProof="0"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Good afternoon and thank you all for joining me today. My name is Emily Miner and I am a paraprofessional in accounting services at the Marcum Providence office. I have been with the firm for 5 years. As many of you know, Marcum is one of the largest public accounting firms in the country with offices all over the world. </a:t>
            </a:r>
          </a:p>
          <a:p>
            <a:endParaRPr lang="en-US" dirty="0"/>
          </a:p>
        </p:txBody>
      </p:sp>
      <p:sp>
        <p:nvSpPr>
          <p:cNvPr id="4" name="Slide Number Placeholder 3"/>
          <p:cNvSpPr>
            <a:spLocks noGrp="1"/>
          </p:cNvSpPr>
          <p:nvPr>
            <p:ph type="sldNum" sz="quarter" idx="5"/>
          </p:nvPr>
        </p:nvSpPr>
        <p:spPr/>
        <p:txBody>
          <a:bodyPr/>
          <a:lstStyle/>
          <a:p>
            <a:fld id="{1734D747-9380-41EE-9946-EC9EC0CA5D1E}" type="slidenum">
              <a:rPr lang="en-US" noProof="0" smtClean="0"/>
              <a:t>1</a:t>
            </a:fld>
            <a:endParaRPr lang="en-US" noProof="0" dirty="0"/>
          </a:p>
        </p:txBody>
      </p:sp>
    </p:spTree>
    <p:extLst>
      <p:ext uri="{BB962C8B-B14F-4D97-AF65-F5344CB8AC3E}">
        <p14:creationId xmlns:p14="http://schemas.microsoft.com/office/powerpoint/2010/main" val="1723890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IRS reports there are nearly two dozen different types of 1099s. The more common 1099’s are the NEC, MISC, R, INT,&amp; K. For today’s discussion I am going to focus on the 1099 NEC and the 1099 MISC. If you have specific questions about other 1099 forms, please feel free to reach out to me personally via email. I will provide my information at the end of the presentation.</a:t>
            </a:r>
          </a:p>
        </p:txBody>
      </p:sp>
      <p:sp>
        <p:nvSpPr>
          <p:cNvPr id="4" name="Slide Number Placeholder 3"/>
          <p:cNvSpPr>
            <a:spLocks noGrp="1"/>
          </p:cNvSpPr>
          <p:nvPr>
            <p:ph type="sldNum" sz="quarter" idx="5"/>
          </p:nvPr>
        </p:nvSpPr>
        <p:spPr/>
        <p:txBody>
          <a:bodyPr/>
          <a:lstStyle/>
          <a:p>
            <a:fld id="{1734D747-9380-41EE-9946-EC9EC0CA5D1E}" type="slidenum">
              <a:rPr lang="en-US" noProof="0" smtClean="0"/>
              <a:t>2</a:t>
            </a:fld>
            <a:endParaRPr lang="en-US" noProof="0" dirty="0"/>
          </a:p>
        </p:txBody>
      </p:sp>
    </p:spTree>
    <p:extLst>
      <p:ext uri="{BB962C8B-B14F-4D97-AF65-F5344CB8AC3E}">
        <p14:creationId xmlns:p14="http://schemas.microsoft.com/office/powerpoint/2010/main" val="397000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34D747-9380-41EE-9946-EC9EC0CA5D1E}" type="slidenum">
              <a:rPr lang="en-US" noProof="0" smtClean="0"/>
              <a:t>3</a:t>
            </a:fld>
            <a:endParaRPr lang="en-US" noProof="0" dirty="0"/>
          </a:p>
        </p:txBody>
      </p:sp>
    </p:spTree>
    <p:extLst>
      <p:ext uri="{BB962C8B-B14F-4D97-AF65-F5344CB8AC3E}">
        <p14:creationId xmlns:p14="http://schemas.microsoft.com/office/powerpoint/2010/main" val="1333868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34D747-9380-41EE-9946-EC9EC0CA5D1E}" type="slidenum">
              <a:rPr lang="en-US" noProof="0" smtClean="0"/>
              <a:t>10</a:t>
            </a:fld>
            <a:endParaRPr lang="en-US" noProof="0" dirty="0"/>
          </a:p>
        </p:txBody>
      </p:sp>
    </p:spTree>
    <p:extLst>
      <p:ext uri="{BB962C8B-B14F-4D97-AF65-F5344CB8AC3E}">
        <p14:creationId xmlns:p14="http://schemas.microsoft.com/office/powerpoint/2010/main" val="199487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have yet to see any penalties come through for clients who file late 1099s. But as you can see, it is still a possibility. What I do see is notices and penalties for incorrect TINS. Obtaining a signed W-9 and or using a TIN matching service with a 1099 prep provider is your best safeguard for this type of situation. </a:t>
            </a:r>
          </a:p>
        </p:txBody>
      </p:sp>
      <p:sp>
        <p:nvSpPr>
          <p:cNvPr id="4" name="Slide Number Placeholder 3"/>
          <p:cNvSpPr>
            <a:spLocks noGrp="1"/>
          </p:cNvSpPr>
          <p:nvPr>
            <p:ph type="sldNum" sz="quarter" idx="5"/>
          </p:nvPr>
        </p:nvSpPr>
        <p:spPr/>
        <p:txBody>
          <a:bodyPr/>
          <a:lstStyle/>
          <a:p>
            <a:fld id="{1734D747-9380-41EE-9946-EC9EC0CA5D1E}" type="slidenum">
              <a:rPr lang="en-US" noProof="0" smtClean="0"/>
              <a:t>12</a:t>
            </a:fld>
            <a:endParaRPr lang="en-US" noProof="0" dirty="0"/>
          </a:p>
        </p:txBody>
      </p:sp>
    </p:spTree>
    <p:extLst>
      <p:ext uri="{BB962C8B-B14F-4D97-AF65-F5344CB8AC3E}">
        <p14:creationId xmlns:p14="http://schemas.microsoft.com/office/powerpoint/2010/main" val="3705337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so much everyone for your time today. I hope you all have a wonderful week!</a:t>
            </a:r>
          </a:p>
        </p:txBody>
      </p:sp>
      <p:sp>
        <p:nvSpPr>
          <p:cNvPr id="4" name="Slide Number Placeholder 3"/>
          <p:cNvSpPr>
            <a:spLocks noGrp="1"/>
          </p:cNvSpPr>
          <p:nvPr>
            <p:ph type="sldNum" sz="quarter" idx="5"/>
          </p:nvPr>
        </p:nvSpPr>
        <p:spPr/>
        <p:txBody>
          <a:bodyPr/>
          <a:lstStyle/>
          <a:p>
            <a:fld id="{1734D747-9380-41EE-9946-EC9EC0CA5D1E}" type="slidenum">
              <a:rPr lang="en-US" noProof="0" smtClean="0"/>
              <a:t>13</a:t>
            </a:fld>
            <a:endParaRPr lang="en-US" noProof="0" dirty="0"/>
          </a:p>
        </p:txBody>
      </p:sp>
    </p:spTree>
    <p:extLst>
      <p:ext uri="{BB962C8B-B14F-4D97-AF65-F5344CB8AC3E}">
        <p14:creationId xmlns:p14="http://schemas.microsoft.com/office/powerpoint/2010/main" val="11758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7" name="Group 6">
            <a:extLst>
              <a:ext uri="{FF2B5EF4-FFF2-40B4-BE49-F238E27FC236}">
                <a16:creationId xmlns:a16="http://schemas.microsoft.com/office/drawing/2014/main"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ight Triangle 16">
                <a:extLst>
                  <a:ext uri="{FF2B5EF4-FFF2-40B4-BE49-F238E27FC236}">
                    <a16:creationId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9" name="Freeform: Shape 12">
              <a:extLst>
                <a:ext uri="{FF2B5EF4-FFF2-40B4-BE49-F238E27FC236}">
                  <a16:creationId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1" name="Freeform: Shape 12">
              <a:extLst>
                <a:ext uri="{FF2B5EF4-FFF2-40B4-BE49-F238E27FC236}">
                  <a16:creationId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2">
                <a:extLst>
                  <a:ext uri="{FF2B5EF4-FFF2-40B4-BE49-F238E27FC236}">
                    <a16:creationId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
        <p:nvSpPr>
          <p:cNvPr id="2" name="Title 1">
            <a:extLst>
              <a:ext uri="{FF2B5EF4-FFF2-40B4-BE49-F238E27FC236}">
                <a16:creationId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n-US" noProof="0"/>
              <a:t>Click to edit Master subtitle style</a:t>
            </a:r>
          </a:p>
        </p:txBody>
      </p:sp>
    </p:spTree>
    <p:extLst>
      <p:ext uri="{BB962C8B-B14F-4D97-AF65-F5344CB8AC3E}">
        <p14:creationId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Content Placeholder 3">
            <a:extLst>
              <a:ext uri="{FF2B5EF4-FFF2-40B4-BE49-F238E27FC236}">
                <a16:creationId xmlns:a16="http://schemas.microsoft.com/office/drawing/2014/main"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9959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Picture Placeholder 8">
            <a:extLst>
              <a:ext uri="{FF2B5EF4-FFF2-40B4-BE49-F238E27FC236}">
                <a16:creationId xmlns:a16="http://schemas.microsoft.com/office/drawing/2014/main"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1" name="Picture Placeholder 8">
            <a:extLst>
              <a:ext uri="{FF2B5EF4-FFF2-40B4-BE49-F238E27FC236}">
                <a16:creationId xmlns:a16="http://schemas.microsoft.com/office/drawing/2014/main"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2" name="Picture Placeholder 8">
            <a:extLst>
              <a:ext uri="{FF2B5EF4-FFF2-40B4-BE49-F238E27FC236}">
                <a16:creationId xmlns:a16="http://schemas.microsoft.com/office/drawing/2014/main"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3" name="Picture Placeholder 8">
            <a:extLst>
              <a:ext uri="{FF2B5EF4-FFF2-40B4-BE49-F238E27FC236}">
                <a16:creationId xmlns:a16="http://schemas.microsoft.com/office/drawing/2014/main"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4" name="Picture Placeholder 8">
            <a:extLst>
              <a:ext uri="{FF2B5EF4-FFF2-40B4-BE49-F238E27FC236}">
                <a16:creationId xmlns:a16="http://schemas.microsoft.com/office/drawing/2014/main"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7" name="Text Placeholder 22">
            <a:extLst>
              <a:ext uri="{FF2B5EF4-FFF2-40B4-BE49-F238E27FC236}">
                <a16:creationId xmlns:a16="http://schemas.microsoft.com/office/drawing/2014/main"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8" name="Text Placeholder 22">
            <a:extLst>
              <a:ext uri="{FF2B5EF4-FFF2-40B4-BE49-F238E27FC236}">
                <a16:creationId xmlns:a16="http://schemas.microsoft.com/office/drawing/2014/main"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9" name="Text Placeholder 22">
            <a:extLst>
              <a:ext uri="{FF2B5EF4-FFF2-40B4-BE49-F238E27FC236}">
                <a16:creationId xmlns:a16="http://schemas.microsoft.com/office/drawing/2014/main"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0" name="Text Placeholder 22">
            <a:extLst>
              <a:ext uri="{FF2B5EF4-FFF2-40B4-BE49-F238E27FC236}">
                <a16:creationId xmlns:a16="http://schemas.microsoft.com/office/drawing/2014/main"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cxnSp>
        <p:nvCxnSpPr>
          <p:cNvPr id="7" name="Straight Connector 6">
            <a:extLst>
              <a:ext uri="{FF2B5EF4-FFF2-40B4-BE49-F238E27FC236}">
                <a16:creationId xmlns:a16="http://schemas.microsoft.com/office/drawing/2014/main"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76266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
        <p:nvSpPr>
          <p:cNvPr id="36" name="Text Placeholder 22">
            <a:extLst>
              <a:ext uri="{FF2B5EF4-FFF2-40B4-BE49-F238E27FC236}">
                <a16:creationId xmlns:a16="http://schemas.microsoft.com/office/drawing/2014/main"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7" name="Text Placeholder 22">
            <a:extLst>
              <a:ext uri="{FF2B5EF4-FFF2-40B4-BE49-F238E27FC236}">
                <a16:creationId xmlns:a16="http://schemas.microsoft.com/office/drawing/2014/main"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Tree>
    <p:extLst>
      <p:ext uri="{BB962C8B-B14F-4D97-AF65-F5344CB8AC3E}">
        <p14:creationId xmlns:p14="http://schemas.microsoft.com/office/powerpoint/2010/main" val="1544745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Tree>
    <p:extLst>
      <p:ext uri="{BB962C8B-B14F-4D97-AF65-F5344CB8AC3E}">
        <p14:creationId xmlns:p14="http://schemas.microsoft.com/office/powerpoint/2010/main" val="2486826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Picture Placeholder 2">
            <a:extLst>
              <a:ext uri="{FF2B5EF4-FFF2-40B4-BE49-F238E27FC236}">
                <a16:creationId xmlns:a16="http://schemas.microsoft.com/office/drawing/2014/main"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1540650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2" name="Content Placeholder 2">
            <a:extLst>
              <a:ext uri="{FF2B5EF4-FFF2-40B4-BE49-F238E27FC236}">
                <a16:creationId xmlns:a16="http://schemas.microsoft.com/office/drawing/2014/main"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212989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9">
            <a:extLst>
              <a:ext uri="{FF2B5EF4-FFF2-40B4-BE49-F238E27FC236}">
                <a16:creationId xmlns:a16="http://schemas.microsoft.com/office/drawing/2014/main"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Freeform: Shape 17">
            <a:extLst>
              <a:ext uri="{FF2B5EF4-FFF2-40B4-BE49-F238E27FC236}">
                <a16:creationId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1" name="Freeform: Shape 11">
            <a:extLst>
              <a:ext uri="{FF2B5EF4-FFF2-40B4-BE49-F238E27FC236}">
                <a16:creationId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7">
            <a:extLst>
              <a:ext uri="{FF2B5EF4-FFF2-40B4-BE49-F238E27FC236}">
                <a16:creationId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4" name="Group 23">
            <a:extLst>
              <a:ext uri="{FF2B5EF4-FFF2-40B4-BE49-F238E27FC236}">
                <a16:creationId xmlns:a16="http://schemas.microsoft.com/office/drawing/2014/main"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16">
              <a:extLst>
                <a:ext uri="{FF2B5EF4-FFF2-40B4-BE49-F238E27FC236}">
                  <a16:creationId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Freeform: Shape 23">
            <a:extLst>
              <a:ext uri="{FF2B5EF4-FFF2-40B4-BE49-F238E27FC236}">
                <a16:creationId xmlns:a16="http://schemas.microsoft.com/office/drawing/2014/main"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4">
            <a:extLst>
              <a:ext uri="{FF2B5EF4-FFF2-40B4-BE49-F238E27FC236}">
                <a16:creationId xmlns:a16="http://schemas.microsoft.com/office/drawing/2014/main"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2672304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6" name="Group 5">
            <a:extLst>
              <a:ext uri="{FF2B5EF4-FFF2-40B4-BE49-F238E27FC236}">
                <a16:creationId xmlns:a16="http://schemas.microsoft.com/office/drawing/2014/main"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p14="http://schemas.microsoft.com/office/powerpoint/2010/main" val="223638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a16="http://schemas.microsoft.com/office/drawing/2014/main"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2" name="Freeform: Shape 31">
            <a:extLst>
              <a:ext uri="{FF2B5EF4-FFF2-40B4-BE49-F238E27FC236}">
                <a16:creationId xmlns:a16="http://schemas.microsoft.com/office/drawing/2014/main"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ight Triangle 9">
            <a:extLst>
              <a:ext uri="{FF2B5EF4-FFF2-40B4-BE49-F238E27FC236}">
                <a16:creationId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3" name="Freeform: Shape 12">
            <a:extLst>
              <a:ext uri="{FF2B5EF4-FFF2-40B4-BE49-F238E27FC236}">
                <a16:creationId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4" name="Freeform: Shape 13">
            <a:extLst>
              <a:ext uri="{FF2B5EF4-FFF2-40B4-BE49-F238E27FC236}">
                <a16:creationId xmlns:a16="http://schemas.microsoft.com/office/drawing/2014/main"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5" name="Freeform: Shape 14">
            <a:extLst>
              <a:ext uri="{FF2B5EF4-FFF2-40B4-BE49-F238E27FC236}">
                <a16:creationId xmlns:a16="http://schemas.microsoft.com/office/drawing/2014/main"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16" name="Group 15">
            <a:extLst>
              <a:ext uri="{FF2B5EF4-FFF2-40B4-BE49-F238E27FC236}">
                <a16:creationId xmlns:a16="http://schemas.microsoft.com/office/drawing/2014/main"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a:extLst>
              <a:ext uri="{FF2B5EF4-FFF2-40B4-BE49-F238E27FC236}">
                <a16:creationId xmlns:a16="http://schemas.microsoft.com/office/drawing/2014/main"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22" name="Slide Number Placeholder 4">
            <a:extLst>
              <a:ext uri="{FF2B5EF4-FFF2-40B4-BE49-F238E27FC236}">
                <a16:creationId xmlns:a16="http://schemas.microsoft.com/office/drawing/2014/main"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3" name="Title 1">
            <a:extLst>
              <a:ext uri="{FF2B5EF4-FFF2-40B4-BE49-F238E27FC236}">
                <a16:creationId xmlns:a16="http://schemas.microsoft.com/office/drawing/2014/main"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6" name="Group 25">
            <a:extLst>
              <a:ext uri="{FF2B5EF4-FFF2-40B4-BE49-F238E27FC236}">
                <a16:creationId xmlns:a16="http://schemas.microsoft.com/office/drawing/2014/main"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8" name="Freeform: Shape 27">
              <a:extLst>
                <a:ext uri="{FF2B5EF4-FFF2-40B4-BE49-F238E27FC236}">
                  <a16:creationId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sp>
        <p:nvSpPr>
          <p:cNvPr id="29" name="Freeform: Shape 28">
            <a:extLst>
              <a:ext uri="{FF2B5EF4-FFF2-40B4-BE49-F238E27FC236}">
                <a16:creationId xmlns:a16="http://schemas.microsoft.com/office/drawing/2014/main"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31" name="Group 30">
            <a:extLst>
              <a:ext uri="{FF2B5EF4-FFF2-40B4-BE49-F238E27FC236}">
                <a16:creationId xmlns:a16="http://schemas.microsoft.com/office/drawing/2014/main"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35" name="Slide Number Placeholder 4">
            <a:extLst>
              <a:ext uri="{FF2B5EF4-FFF2-40B4-BE49-F238E27FC236}">
                <a16:creationId xmlns:a16="http://schemas.microsoft.com/office/drawing/2014/main"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itle 1">
            <a:extLst>
              <a:ext uri="{FF2B5EF4-FFF2-40B4-BE49-F238E27FC236}">
                <a16:creationId xmlns:a16="http://schemas.microsoft.com/office/drawing/2014/main"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a16="http://schemas.microsoft.com/office/drawing/2014/main"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Text Placeholder 22">
            <a:extLst>
              <a:ext uri="{FF2B5EF4-FFF2-40B4-BE49-F238E27FC236}">
                <a16:creationId xmlns:a16="http://schemas.microsoft.com/office/drawing/2014/main"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a:p>
            <a:pPr lvl="1"/>
            <a:r>
              <a:rPr lang="en-US" noProof="0"/>
              <a:t>Second level</a:t>
            </a:r>
          </a:p>
          <a:p>
            <a:pPr lvl="2"/>
            <a:r>
              <a:rPr lang="en-US" noProof="0"/>
              <a:t>Third level</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7" name="Text Placeholder 6">
            <a:extLst>
              <a:ext uri="{FF2B5EF4-FFF2-40B4-BE49-F238E27FC236}">
                <a16:creationId xmlns:a16="http://schemas.microsoft.com/office/drawing/2014/main"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defRPr>
            </a:lvl1pPr>
          </a:lstStyle>
          <a:p>
            <a:pPr lvl="0"/>
            <a:r>
              <a:rPr lang="en-US" noProof="0"/>
              <a:t>Click to edit Master text styles</a:t>
            </a:r>
          </a:p>
        </p:txBody>
      </p:sp>
    </p:spTree>
    <p:extLst>
      <p:ext uri="{BB962C8B-B14F-4D97-AF65-F5344CB8AC3E}">
        <p14:creationId xmlns:p14="http://schemas.microsoft.com/office/powerpoint/2010/main" val="290474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3670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5" name="Text Placeholder 2">
            <a:extLst>
              <a:ext uri="{FF2B5EF4-FFF2-40B4-BE49-F238E27FC236}">
                <a16:creationId xmlns:a16="http://schemas.microsoft.com/office/drawing/2014/main"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6" name="Text Placeholder 4">
            <a:extLst>
              <a:ext uri="{FF2B5EF4-FFF2-40B4-BE49-F238E27FC236}">
                <a16:creationId xmlns:a16="http://schemas.microsoft.com/office/drawing/2014/main"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7" name="Content Placeholder 3">
            <a:extLst>
              <a:ext uri="{FF2B5EF4-FFF2-40B4-BE49-F238E27FC236}">
                <a16:creationId xmlns:a16="http://schemas.microsoft.com/office/drawing/2014/main"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 name="Content Placeholder 5">
            <a:extLst>
              <a:ext uri="{FF2B5EF4-FFF2-40B4-BE49-F238E27FC236}">
                <a16:creationId xmlns:a16="http://schemas.microsoft.com/office/drawing/2014/main"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1916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t>‹#›</a:t>
            </a:fld>
            <a:endParaRPr lang="en-US" noProof="0" dirty="0"/>
          </a:p>
        </p:txBody>
      </p:sp>
      <p:sp>
        <p:nvSpPr>
          <p:cNvPr id="5" name="Rectangle 4">
            <a:extLst>
              <a:ext uri="{FF2B5EF4-FFF2-40B4-BE49-F238E27FC236}">
                <a16:creationId xmlns:a16="http://schemas.microsoft.com/office/drawing/2014/main"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9">
            <a:extLst>
              <a:ext uri="{FF2B5EF4-FFF2-40B4-BE49-F238E27FC236}">
                <a16:creationId xmlns:a16="http://schemas.microsoft.com/office/drawing/2014/main"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17">
            <a:extLst>
              <a:ext uri="{FF2B5EF4-FFF2-40B4-BE49-F238E27FC236}">
                <a16:creationId xmlns:a16="http://schemas.microsoft.com/office/drawing/2014/main"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9" name="Freeform: Shape 11">
            <a:extLst>
              <a:ext uri="{FF2B5EF4-FFF2-40B4-BE49-F238E27FC236}">
                <a16:creationId xmlns:a16="http://schemas.microsoft.com/office/drawing/2014/main"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7">
            <a:extLst>
              <a:ext uri="{FF2B5EF4-FFF2-40B4-BE49-F238E27FC236}">
                <a16:creationId xmlns:a16="http://schemas.microsoft.com/office/drawing/2014/main"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a:extLst>
              <a:ext uri="{FF2B5EF4-FFF2-40B4-BE49-F238E27FC236}">
                <a16:creationId xmlns:a16="http://schemas.microsoft.com/office/drawing/2014/main"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dirty="0">
                <a:latin typeface="+mj-lt"/>
              </a:rPr>
              <a:t>Click to edit Master title style</a:t>
            </a:r>
          </a:p>
        </p:txBody>
      </p:sp>
      <p:grpSp>
        <p:nvGrpSpPr>
          <p:cNvPr id="12" name="Group 11">
            <a:extLst>
              <a:ext uri="{FF2B5EF4-FFF2-40B4-BE49-F238E27FC236}">
                <a16:creationId xmlns:a16="http://schemas.microsoft.com/office/drawing/2014/main" id="{7068FCE4-1B47-3C4B-B091-013120A97D09}"/>
              </a:ext>
            </a:extLst>
          </p:cNvPr>
          <p:cNvGrpSpPr/>
          <p:nvPr userDrawn="1"/>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6">
              <a:extLst>
                <a:ext uri="{FF2B5EF4-FFF2-40B4-BE49-F238E27FC236}">
                  <a16:creationId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5" name="Group 14">
            <a:extLst>
              <a:ext uri="{FF2B5EF4-FFF2-40B4-BE49-F238E27FC236}">
                <a16:creationId xmlns:a16="http://schemas.microsoft.com/office/drawing/2014/main" id="{BE1E08A0-195D-694F-947B-986A76FBB93E}"/>
              </a:ext>
            </a:extLst>
          </p:cNvPr>
          <p:cNvGrpSpPr/>
          <p:nvPr userDrawn="1"/>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17" name="Rectangle: Single Corner Snipped 2">
              <a:extLst>
                <a:ext uri="{FF2B5EF4-FFF2-40B4-BE49-F238E27FC236}">
                  <a16:creationId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Freeform: Shape 23">
            <a:extLst>
              <a:ext uri="{FF2B5EF4-FFF2-40B4-BE49-F238E27FC236}">
                <a16:creationId xmlns:a16="http://schemas.microsoft.com/office/drawing/2014/main"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Slide Number Placeholder 4">
            <a:extLst>
              <a:ext uri="{FF2B5EF4-FFF2-40B4-BE49-F238E27FC236}">
                <a16:creationId xmlns:a16="http://schemas.microsoft.com/office/drawing/2014/main" id="{7D9BF857-7910-734D-A217-5E3344220AA2}"/>
              </a:ext>
            </a:extLst>
          </p:cNvPr>
          <p:cNvSpPr txBox="1">
            <a:spLocks/>
          </p:cNvSpPr>
          <p:nvPr userDrawn="1"/>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www.track1099.com/info/state_info" TargetMode="Externa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www.irs.gov/instructions/i1099mec" TargetMode="External"/><Relationship Id="rId2" Type="http://schemas.openxmlformats.org/officeDocument/2006/relationships/hyperlink" Target="https://www.irs.gov/instructions/i1099mec#en_US_202401_publink100019843"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www.irs.gov/instructions/i1099mec#en_US_202401_publink100019863" TargetMode="External"/><Relationship Id="rId2" Type="http://schemas.openxmlformats.org/officeDocument/2006/relationships/hyperlink" Target="https://www.irs.gov/instructions/i1099mec#en_US_202401_publink100019843"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rs.gov/newsroom/irs-and-treasury-issue-final-regulations-on-e-file-for-businesses" TargetMode="External"/><Relationship Id="rId7" Type="http://schemas.openxmlformats.org/officeDocument/2006/relationships/hyperlink" Target="https://www.irs.gov/filing/e-file-forms-1099-with-iris" TargetMode="External"/><Relationship Id="rId2" Type="http://schemas.openxmlformats.org/officeDocument/2006/relationships/hyperlink" Target="https://www.ssa.gov/employer/" TargetMode="External"/><Relationship Id="rId1" Type="http://schemas.openxmlformats.org/officeDocument/2006/relationships/slideLayout" Target="../slideLayouts/slideLayout6.xml"/><Relationship Id="rId6" Type="http://schemas.openxmlformats.org/officeDocument/2006/relationships/hyperlink" Target="https://www.irs.gov/tax-professionals/iris-application-for-tcc" TargetMode="External"/><Relationship Id="rId5" Type="http://schemas.openxmlformats.org/officeDocument/2006/relationships/hyperlink" Target="https://www.irs.gov/filing/e-file-information-returns#apply" TargetMode="External"/><Relationship Id="rId4" Type="http://schemas.openxmlformats.org/officeDocument/2006/relationships/hyperlink" Target="https://www.irs.gov/forms-pubs/new-electronic-filing-requirements-for-forms-w-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a:xfrm>
            <a:off x="1286540" y="2395728"/>
            <a:ext cx="9805530" cy="1243584"/>
          </a:xfrm>
        </p:spPr>
        <p:txBody>
          <a:bodyPr/>
          <a:lstStyle/>
          <a:p>
            <a:r>
              <a:rPr lang="en-US" dirty="0"/>
              <a:t>Form 1099 Reporting</a:t>
            </a:r>
          </a:p>
        </p:txBody>
      </p:sp>
      <p:sp>
        <p:nvSpPr>
          <p:cNvPr id="3" name="Subtitle 2">
            <a:extLst>
              <a:ext uri="{FF2B5EF4-FFF2-40B4-BE49-F238E27FC236}">
                <a16:creationId xmlns:a16="http://schemas.microsoft.com/office/drawing/2014/main" id="{0D537F64-4C96-4AA8-BB21-E8053A3186DD}"/>
              </a:ext>
            </a:extLst>
          </p:cNvPr>
          <p:cNvSpPr>
            <a:spLocks noGrp="1"/>
          </p:cNvSpPr>
          <p:nvPr>
            <p:ph type="subTitle" idx="1"/>
          </p:nvPr>
        </p:nvSpPr>
        <p:spPr>
          <a:xfrm>
            <a:off x="1286540" y="3721608"/>
            <a:ext cx="8552404" cy="868680"/>
          </a:xfrm>
        </p:spPr>
        <p:txBody>
          <a:bodyPr/>
          <a:lstStyle/>
          <a:p>
            <a:pPr marL="0" indent="0">
              <a:buNone/>
            </a:pPr>
            <a:r>
              <a:rPr lang="en-US" dirty="0"/>
              <a:t>Presented by Emily Miner, Accounting Services Marcum LLP</a:t>
            </a:r>
          </a:p>
        </p:txBody>
      </p:sp>
      <p:pic>
        <p:nvPicPr>
          <p:cNvPr id="5" name="Picture 4" descr="A black and blue logo&#10;&#10;Description automatically generated">
            <a:extLst>
              <a:ext uri="{FF2B5EF4-FFF2-40B4-BE49-F238E27FC236}">
                <a16:creationId xmlns:a16="http://schemas.microsoft.com/office/drawing/2014/main" id="{62FA6020-4A5B-403A-1F87-636F6CFC9443}"/>
              </a:ext>
            </a:extLst>
          </p:cNvPr>
          <p:cNvPicPr>
            <a:picLocks noChangeAspect="1"/>
          </p:cNvPicPr>
          <p:nvPr/>
        </p:nvPicPr>
        <p:blipFill>
          <a:blip r:embed="rId3"/>
          <a:stretch>
            <a:fillRect/>
          </a:stretch>
        </p:blipFill>
        <p:spPr>
          <a:xfrm>
            <a:off x="4883685" y="5935787"/>
            <a:ext cx="1661304" cy="647756"/>
          </a:xfrm>
          <a:prstGeom prst="rect">
            <a:avLst/>
          </a:prstGeom>
        </p:spPr>
      </p:pic>
    </p:spTree>
    <p:extLst>
      <p:ext uri="{BB962C8B-B14F-4D97-AF65-F5344CB8AC3E}">
        <p14:creationId xmlns:p14="http://schemas.microsoft.com/office/powerpoint/2010/main" val="3946934594"/>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4CD37D6-FE32-48E3-A3AD-F07BE6A19FA1}"/>
              </a:ext>
            </a:extLst>
          </p:cNvPr>
          <p:cNvSpPr>
            <a:spLocks noGrp="1"/>
          </p:cNvSpPr>
          <p:nvPr>
            <p:ph type="title"/>
          </p:nvPr>
        </p:nvSpPr>
        <p:spPr>
          <a:xfrm>
            <a:off x="444500" y="542925"/>
            <a:ext cx="11214100" cy="535531"/>
          </a:xfrm>
        </p:spPr>
        <p:txBody>
          <a:bodyPr wrap="square" anchor="t">
            <a:normAutofit/>
          </a:bodyPr>
          <a:lstStyle/>
          <a:p>
            <a:r>
              <a:rPr lang="en-US" dirty="0">
                <a:solidFill>
                  <a:schemeClr val="tx1"/>
                </a:solidFill>
                <a:latin typeface="inherit"/>
              </a:rPr>
              <a:t>How Do I File a 1099 ? </a:t>
            </a:r>
            <a:r>
              <a:rPr lang="en-US" sz="1200" dirty="0">
                <a:solidFill>
                  <a:schemeClr val="tx1"/>
                </a:solidFill>
                <a:latin typeface="inherit"/>
              </a:rPr>
              <a:t>(cont’d)</a:t>
            </a:r>
          </a:p>
        </p:txBody>
      </p:sp>
      <p:sp>
        <p:nvSpPr>
          <p:cNvPr id="2" name="Slide Number Placeholder 1">
            <a:extLst>
              <a:ext uri="{FF2B5EF4-FFF2-40B4-BE49-F238E27FC236}">
                <a16:creationId xmlns:a16="http://schemas.microsoft.com/office/drawing/2014/main" id="{8EDC7217-2779-44E0-9E6D-3B3879516A1D}"/>
              </a:ext>
            </a:extLst>
          </p:cNvPr>
          <p:cNvSpPr>
            <a:spLocks noGrp="1"/>
          </p:cNvSpPr>
          <p:nvPr>
            <p:ph type="sldNum" sz="quarter" idx="12"/>
          </p:nvPr>
        </p:nvSpPr>
        <p:spPr>
          <a:xfrm>
            <a:off x="11252200" y="6315075"/>
            <a:ext cx="406400" cy="365125"/>
          </a:xfrm>
        </p:spPr>
        <p:txBody>
          <a:bodyPr anchor="ctr">
            <a:normAutofit/>
          </a:bodyPr>
          <a:lstStyle/>
          <a:p>
            <a:pPr>
              <a:spcAft>
                <a:spcPts val="600"/>
              </a:spcAft>
            </a:pPr>
            <a:fld id="{C263D6C4-4840-40CC-AC84-17E24B3B7BDE}" type="slidenum">
              <a:rPr lang="en-US" smtClean="0"/>
              <a:pPr>
                <a:spcAft>
                  <a:spcPts val="600"/>
                </a:spcAft>
              </a:pPr>
              <a:t>10</a:t>
            </a:fld>
            <a:endParaRPr lang="en-US"/>
          </a:p>
        </p:txBody>
      </p:sp>
      <p:sp>
        <p:nvSpPr>
          <p:cNvPr id="3" name="TextBox 2">
            <a:extLst>
              <a:ext uri="{FF2B5EF4-FFF2-40B4-BE49-F238E27FC236}">
                <a16:creationId xmlns:a16="http://schemas.microsoft.com/office/drawing/2014/main" id="{4D8B91CA-4755-5A96-EC34-431692BD0277}"/>
              </a:ext>
            </a:extLst>
          </p:cNvPr>
          <p:cNvSpPr txBox="1"/>
          <p:nvPr/>
        </p:nvSpPr>
        <p:spPr>
          <a:xfrm>
            <a:off x="412132" y="1486472"/>
            <a:ext cx="11660623" cy="2585323"/>
          </a:xfrm>
          <a:prstGeom prst="rect">
            <a:avLst/>
          </a:prstGeom>
          <a:noFill/>
        </p:spPr>
        <p:txBody>
          <a:bodyPr wrap="square" rtlCol="0">
            <a:spAutoFit/>
          </a:bodyPr>
          <a:lstStyle/>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Most accounting software offers integration within the system to generate and file1099’s for you.</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There are many 1099 software programs available to use at a reasonable cost.</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Using a software program can simplify the process and save time, versus manual upload to the IRIS Taxpayer Portal and uploading to each recipient's state portal.</a:t>
            </a:r>
          </a:p>
          <a:p>
            <a:pPr marL="285750" indent="-285750">
              <a:buFont typeface="Arial" panose="020B0604020202020204" pitchFamily="34" charset="0"/>
              <a:buChar char="•"/>
            </a:pPr>
            <a:endParaRPr lang="en-US" dirty="0"/>
          </a:p>
          <a:p>
            <a:endParaRPr lang="en-US" dirty="0"/>
          </a:p>
        </p:txBody>
      </p:sp>
      <p:sp>
        <p:nvSpPr>
          <p:cNvPr id="4" name="TextBox 3">
            <a:extLst>
              <a:ext uri="{FF2B5EF4-FFF2-40B4-BE49-F238E27FC236}">
                <a16:creationId xmlns:a16="http://schemas.microsoft.com/office/drawing/2014/main" id="{A76DCB14-1812-5666-DB4A-5B8F0E26A6AA}"/>
              </a:ext>
            </a:extLst>
          </p:cNvPr>
          <p:cNvSpPr txBox="1"/>
          <p:nvPr/>
        </p:nvSpPr>
        <p:spPr>
          <a:xfrm>
            <a:off x="533400" y="3673784"/>
            <a:ext cx="10852094" cy="2585323"/>
          </a:xfrm>
          <a:prstGeom prst="rect">
            <a:avLst/>
          </a:prstGeom>
          <a:noFill/>
        </p:spPr>
        <p:txBody>
          <a:bodyPr wrap="square" rtlCol="0">
            <a:spAutoFit/>
          </a:bodyPr>
          <a:lstStyle/>
          <a:p>
            <a:r>
              <a:rPr lang="en-US" dirty="0">
                <a:solidFill>
                  <a:schemeClr val="bg1"/>
                </a:solidFill>
              </a:rPr>
              <a:t>My preference is to use software to prepare and file the 1099’s for me. Marcum offers </a:t>
            </a:r>
          </a:p>
          <a:p>
            <a:r>
              <a:rPr lang="en-US" dirty="0">
                <a:solidFill>
                  <a:schemeClr val="bg1"/>
                </a:solidFill>
              </a:rPr>
              <a:t>a 1099 prep software program to all its clients so that they may generate and file 1099’s on their </a:t>
            </a:r>
          </a:p>
          <a:p>
            <a:r>
              <a:rPr lang="en-US" dirty="0">
                <a:solidFill>
                  <a:schemeClr val="bg1"/>
                </a:solidFill>
              </a:rPr>
              <a:t>own, if they choose. We also offer 1099 prep services in house, which is how I have become so knowledgeable with the process.</a:t>
            </a:r>
          </a:p>
          <a:p>
            <a:endParaRPr lang="en-US" dirty="0">
              <a:solidFill>
                <a:schemeClr val="bg1"/>
              </a:solidFill>
            </a:endParaRPr>
          </a:p>
          <a:p>
            <a:r>
              <a:rPr lang="en-US" dirty="0">
                <a:solidFill>
                  <a:schemeClr val="bg1"/>
                </a:solidFill>
              </a:rPr>
              <a:t>Personally, I favor a program called Track1099. It is very user friendly and will also do all the state </a:t>
            </a:r>
          </a:p>
          <a:p>
            <a:r>
              <a:rPr lang="en-US" dirty="0">
                <a:solidFill>
                  <a:schemeClr val="bg1"/>
                </a:solidFill>
              </a:rPr>
              <a:t>Filings for you. Cost is fair, they offer address verification and TIN matching services as well.</a:t>
            </a:r>
          </a:p>
          <a:p>
            <a:endParaRPr lang="en-US" dirty="0">
              <a:solidFill>
                <a:schemeClr val="bg1"/>
              </a:solidFill>
            </a:endParaRPr>
          </a:p>
          <a:p>
            <a:r>
              <a:rPr lang="en-US" dirty="0">
                <a:solidFill>
                  <a:schemeClr val="bg1"/>
                </a:solidFill>
              </a:rPr>
              <a:t>If anyone is interested in a 1099 software demo, I would be happy to come back and share that with you.</a:t>
            </a:r>
          </a:p>
        </p:txBody>
      </p:sp>
    </p:spTree>
    <p:extLst>
      <p:ext uri="{BB962C8B-B14F-4D97-AF65-F5344CB8AC3E}">
        <p14:creationId xmlns:p14="http://schemas.microsoft.com/office/powerpoint/2010/main" val="1901768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4CD37D6-FE32-48E3-A3AD-F07BE6A19FA1}"/>
              </a:ext>
            </a:extLst>
          </p:cNvPr>
          <p:cNvSpPr>
            <a:spLocks noGrp="1"/>
          </p:cNvSpPr>
          <p:nvPr>
            <p:ph type="title"/>
          </p:nvPr>
        </p:nvSpPr>
        <p:spPr>
          <a:xfrm>
            <a:off x="444500" y="542925"/>
            <a:ext cx="11214100" cy="535531"/>
          </a:xfrm>
        </p:spPr>
        <p:txBody>
          <a:bodyPr vert="horz" wrap="square" lIns="91440" tIns="45720" rIns="91440" bIns="45720" rtlCol="0" anchor="t">
            <a:normAutofit/>
          </a:bodyPr>
          <a:lstStyle/>
          <a:p>
            <a:r>
              <a:rPr lang="en-US" b="1" kern="1200" spc="-70" baseline="0" dirty="0">
                <a:latin typeface="+mj-lt"/>
                <a:ea typeface="+mj-ea"/>
                <a:cs typeface="+mj-cs"/>
              </a:rPr>
              <a:t>What are the state requirements for 1099’s ?</a:t>
            </a:r>
          </a:p>
        </p:txBody>
      </p:sp>
      <p:sp>
        <p:nvSpPr>
          <p:cNvPr id="2" name="Slide Number Placeholder 1">
            <a:extLst>
              <a:ext uri="{FF2B5EF4-FFF2-40B4-BE49-F238E27FC236}">
                <a16:creationId xmlns:a16="http://schemas.microsoft.com/office/drawing/2014/main" id="{8EDC7217-2779-44E0-9E6D-3B3879516A1D}"/>
              </a:ext>
            </a:extLst>
          </p:cNvPr>
          <p:cNvSpPr>
            <a:spLocks noGrp="1"/>
          </p:cNvSpPr>
          <p:nvPr>
            <p:ph type="sldNum" sz="quarter" idx="12"/>
          </p:nvPr>
        </p:nvSpPr>
        <p:spPr>
          <a:xfrm>
            <a:off x="11252200" y="6315075"/>
            <a:ext cx="406400" cy="365125"/>
          </a:xfrm>
        </p:spPr>
        <p:txBody>
          <a:bodyPr vert="horz" lIns="91440" tIns="45720" rIns="91440" bIns="45720" rtlCol="0" anchor="ctr">
            <a:normAutofit/>
          </a:bodyPr>
          <a:lstStyle/>
          <a:p>
            <a:pPr>
              <a:spcAft>
                <a:spcPts val="600"/>
              </a:spcAft>
            </a:pPr>
            <a:fld id="{C263D6C4-4840-40CC-AC84-17E24B3B7BDE}" type="slidenum">
              <a:rPr lang="en-US" smtClean="0"/>
              <a:pPr>
                <a:spcAft>
                  <a:spcPts val="600"/>
                </a:spcAft>
              </a:pPr>
              <a:t>11</a:t>
            </a:fld>
            <a:endParaRPr lang="en-US"/>
          </a:p>
        </p:txBody>
      </p:sp>
      <p:sp>
        <p:nvSpPr>
          <p:cNvPr id="3" name="TextBox 2">
            <a:extLst>
              <a:ext uri="{FF2B5EF4-FFF2-40B4-BE49-F238E27FC236}">
                <a16:creationId xmlns:a16="http://schemas.microsoft.com/office/drawing/2014/main" id="{373E7BA5-60F9-09EA-238D-101B0320438C}"/>
              </a:ext>
            </a:extLst>
          </p:cNvPr>
          <p:cNvSpPr txBox="1"/>
          <p:nvPr/>
        </p:nvSpPr>
        <p:spPr>
          <a:xfrm>
            <a:off x="443365" y="1825625"/>
            <a:ext cx="11215235" cy="4351338"/>
          </a:xfrm>
          <a:prstGeom prst="rect">
            <a:avLst/>
          </a:prstGeom>
        </p:spPr>
        <p:txBody>
          <a:bodyPr vert="horz" lIns="91440" tIns="45720" rIns="91440" bIns="45720" rtlCol="0">
            <a:normAutofit/>
          </a:bodyPr>
          <a:lstStyle/>
          <a:p>
            <a:pPr>
              <a:lnSpc>
                <a:spcPct val="90000"/>
              </a:lnSpc>
              <a:spcBef>
                <a:spcPts val="1000"/>
              </a:spcBef>
              <a:buClr>
                <a:schemeClr val="accent2"/>
              </a:buClr>
            </a:pPr>
            <a:r>
              <a:rPr lang="en-US" b="0" i="0" dirty="0">
                <a:solidFill>
                  <a:schemeClr val="bg1"/>
                </a:solidFill>
                <a:effectLst/>
              </a:rPr>
              <a:t>Which states do not require 1099 filing?</a:t>
            </a:r>
          </a:p>
          <a:p>
            <a:pPr marL="228600" indent="-228600">
              <a:lnSpc>
                <a:spcPct val="90000"/>
              </a:lnSpc>
              <a:spcBef>
                <a:spcPts val="1000"/>
              </a:spcBef>
              <a:buClr>
                <a:schemeClr val="accent2"/>
              </a:buClr>
              <a:buFont typeface="Arial" panose="020B0604020202020204" pitchFamily="34" charset="0"/>
              <a:buChar char="•"/>
            </a:pPr>
            <a:r>
              <a:rPr lang="en-US" b="0" i="0" dirty="0">
                <a:solidFill>
                  <a:schemeClr val="bg1"/>
                </a:solidFill>
                <a:effectLst/>
              </a:rPr>
              <a:t>If you are in Alaska, Florida, Illinois, New Hampshire, Nevada, New York, South Dakota, Tennessee, Texas, Washington, or Wyoming. You're not required to file Forms 1099-NEC and 1099-MISC with your state.</a:t>
            </a:r>
          </a:p>
          <a:p>
            <a:pPr>
              <a:lnSpc>
                <a:spcPct val="90000"/>
              </a:lnSpc>
              <a:spcBef>
                <a:spcPts val="1000"/>
              </a:spcBef>
              <a:buClr>
                <a:schemeClr val="accent2"/>
              </a:buClr>
            </a:pPr>
            <a:endParaRPr lang="en-US" dirty="0">
              <a:solidFill>
                <a:schemeClr val="bg1"/>
              </a:solidFill>
            </a:endParaRPr>
          </a:p>
          <a:p>
            <a:pPr>
              <a:lnSpc>
                <a:spcPct val="90000"/>
              </a:lnSpc>
              <a:spcBef>
                <a:spcPts val="1000"/>
              </a:spcBef>
              <a:buClr>
                <a:schemeClr val="accent2"/>
              </a:buClr>
            </a:pPr>
            <a:r>
              <a:rPr lang="en-US" dirty="0">
                <a:solidFill>
                  <a:schemeClr val="bg1"/>
                </a:solidFill>
              </a:rPr>
              <a:t>Each state has its own requirements for 1099 uploading, formats, and due dates. </a:t>
            </a:r>
          </a:p>
          <a:p>
            <a:pPr marL="228600" indent="-228600">
              <a:lnSpc>
                <a:spcPct val="90000"/>
              </a:lnSpc>
              <a:spcBef>
                <a:spcPts val="1000"/>
              </a:spcBef>
              <a:buClr>
                <a:schemeClr val="accent2"/>
              </a:buClr>
              <a:buFont typeface="Arial" panose="020B0604020202020204" pitchFamily="34" charset="0"/>
              <a:buChar char="•"/>
            </a:pPr>
            <a:endParaRPr lang="en-US" b="0" i="0" dirty="0">
              <a:solidFill>
                <a:schemeClr val="bg1"/>
              </a:solidFill>
              <a:effectLst/>
            </a:endParaRPr>
          </a:p>
          <a:p>
            <a:pPr>
              <a:lnSpc>
                <a:spcPct val="90000"/>
              </a:lnSpc>
              <a:spcBef>
                <a:spcPts val="1000"/>
              </a:spcBef>
              <a:buClr>
                <a:schemeClr val="accent2"/>
              </a:buClr>
            </a:pPr>
            <a:r>
              <a:rPr lang="en-US" dirty="0">
                <a:solidFill>
                  <a:schemeClr val="bg1"/>
                </a:solidFill>
              </a:rPr>
              <a:t>Track 1099 offers a free tool to see if a state filing is required. It also provides a lot of extra information regarding uploading, supported states, and additional filing requirements.</a:t>
            </a:r>
          </a:p>
          <a:p>
            <a:pPr marL="228600" indent="-228600">
              <a:lnSpc>
                <a:spcPct val="90000"/>
              </a:lnSpc>
              <a:spcBef>
                <a:spcPts val="1000"/>
              </a:spcBef>
              <a:buClr>
                <a:schemeClr val="accent2"/>
              </a:buClr>
              <a:buFont typeface="Arial" panose="020B0604020202020204" pitchFamily="34" charset="0"/>
              <a:buChar char="•"/>
            </a:pPr>
            <a:endParaRPr lang="en-US" b="0" i="0" dirty="0">
              <a:solidFill>
                <a:schemeClr val="bg1"/>
              </a:solidFill>
              <a:effectLst/>
            </a:endParaRPr>
          </a:p>
          <a:p>
            <a:pPr marL="228600" indent="-228600">
              <a:lnSpc>
                <a:spcPct val="90000"/>
              </a:lnSpc>
              <a:spcBef>
                <a:spcPts val="1000"/>
              </a:spcBef>
              <a:buClr>
                <a:schemeClr val="accent2"/>
              </a:buClr>
              <a:buFont typeface="Arial" panose="020B0604020202020204" pitchFamily="34" charset="0"/>
              <a:buChar char="•"/>
            </a:pPr>
            <a:r>
              <a:rPr lang="en-US" dirty="0">
                <a:solidFill>
                  <a:schemeClr val="bg1"/>
                </a:solidFill>
              </a:rPr>
              <a:t>Please see : </a:t>
            </a:r>
            <a:r>
              <a:rPr lang="en-US" dirty="0">
                <a:solidFill>
                  <a:schemeClr val="bg1"/>
                </a:solidFill>
                <a:hlinkClick r:id="rId2">
                  <a:extLst>
                    <a:ext uri="{A12FA001-AC4F-418D-AE19-62706E023703}">
                      <ahyp:hlinkClr xmlns:ahyp="http://schemas.microsoft.com/office/drawing/2018/hyperlinkcolor" val="tx"/>
                    </a:ext>
                  </a:extLst>
                </a:hlinkClick>
              </a:rPr>
              <a:t>https://www.track1099.com/info/state_info</a:t>
            </a:r>
            <a:endParaRPr lang="en-US" dirty="0">
              <a:solidFill>
                <a:schemeClr val="bg1"/>
              </a:solidFill>
            </a:endParaRPr>
          </a:p>
        </p:txBody>
      </p:sp>
    </p:spTree>
    <p:extLst>
      <p:ext uri="{BB962C8B-B14F-4D97-AF65-F5344CB8AC3E}">
        <p14:creationId xmlns:p14="http://schemas.microsoft.com/office/powerpoint/2010/main" val="1233660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5E3981-F0D7-482C-A8E0-6A57700BECA7}"/>
              </a:ext>
            </a:extLst>
          </p:cNvPr>
          <p:cNvSpPr>
            <a:spLocks noGrp="1"/>
          </p:cNvSpPr>
          <p:nvPr>
            <p:ph type="title"/>
          </p:nvPr>
        </p:nvSpPr>
        <p:spPr/>
        <p:txBody>
          <a:bodyPr/>
          <a:lstStyle/>
          <a:p>
            <a:r>
              <a:rPr lang="en-US" dirty="0"/>
              <a:t>Other Helpful Information</a:t>
            </a:r>
          </a:p>
        </p:txBody>
      </p:sp>
      <p:sp>
        <p:nvSpPr>
          <p:cNvPr id="19" name="Text Placeholder 18">
            <a:extLst>
              <a:ext uri="{FF2B5EF4-FFF2-40B4-BE49-F238E27FC236}">
                <a16:creationId xmlns:a16="http://schemas.microsoft.com/office/drawing/2014/main" id="{782206B1-586F-4254-9B36-D06C4E294ACF}"/>
              </a:ext>
            </a:extLst>
          </p:cNvPr>
          <p:cNvSpPr>
            <a:spLocks noGrp="1"/>
          </p:cNvSpPr>
          <p:nvPr>
            <p:ph type="body" sz="quarter" idx="18"/>
          </p:nvPr>
        </p:nvSpPr>
        <p:spPr>
          <a:xfrm>
            <a:off x="542093" y="2767054"/>
            <a:ext cx="11520035" cy="165387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FFFF"/>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FFFFFF"/>
                </a:solidFill>
                <a:effectLst/>
                <a:uLnTx/>
                <a:uFillTx/>
                <a:latin typeface="inherit"/>
                <a:ea typeface="+mn-ea"/>
                <a:cs typeface="+mn-cs"/>
              </a:rPr>
              <a:t>PAYMENTS TO  RECIPIENTS THAT ARE MADE VIA CREDIT CARD, DEBIT CARD, OR THIRD-PARTY SYSTEM SUCH AS PAYPAL DO NOT GET REPORTED ON A 1099 FORM. THE FINANCIAL INSTITUTION IS RESPONSIBLE TO REPORT ON FORM 1099-K (IF REQUIRED).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srgbClr val="FFFFFF"/>
              </a:solidFill>
              <a:effectLst/>
              <a:uLnTx/>
              <a:uFillTx/>
              <a:latin typeface="inheri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FFFF"/>
                </a:solidFill>
                <a:latin typeface="inherit"/>
                <a:cs typeface="+mn-cs"/>
              </a:rPr>
              <a:t>FOR 1099-R REPORTING, ALWAYS DEFER TO YOUR TPA FOR GUIDANCE ON WHICH BOXES TO CHOOSE FOR THE RECIPIENT. IF NOT AVAILABLE, REACH OUT TO YOUR TAX EXPERT FOR ADDITIONAL ADVICE, AS EACH SITUATION IS UNIQUE.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FFFF"/>
              </a:solidFill>
              <a:latin typeface="inheri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FFFF"/>
                </a:solidFill>
                <a:latin typeface="inherit"/>
                <a:cs typeface="+mn-cs"/>
              </a:rPr>
              <a:t>PENALTIES FOR EACH INFORMATION RETURN FILED LATE FOR 2023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FFFF"/>
                </a:solidFill>
                <a:latin typeface="inherit"/>
                <a:cs typeface="+mn-cs"/>
              </a:rPr>
              <a:t>$50 -- UP TO 30 DAYS LATE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FFFF"/>
                </a:solidFill>
                <a:latin typeface="inherit"/>
                <a:cs typeface="+mn-cs"/>
              </a:rPr>
              <a:t>$110 -- 31 DAYS LATE THROUGH AUGUST 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FFFF"/>
                </a:solidFill>
                <a:latin typeface="inherit"/>
                <a:cs typeface="+mn-cs"/>
              </a:rPr>
              <a:t>$290 -- AFTER AUG 1 OR NOT FILED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FFFF"/>
                </a:solidFill>
                <a:latin typeface="inherit"/>
                <a:cs typeface="+mn-cs"/>
              </a:rPr>
              <a:t>$580 -- INTENTIONAL DISREGARD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FFFFFF"/>
              </a:solidFill>
              <a:latin typeface="inheri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sz="1100" dirty="0">
                <a:latin typeface="inherit"/>
              </a:rPr>
              <a:t>(IRS, 2024)</a:t>
            </a:r>
            <a:r>
              <a:rPr lang="en-US" sz="1100" dirty="0"/>
              <a:t>	</a:t>
            </a:r>
          </a:p>
        </p:txBody>
      </p:sp>
      <p:sp>
        <p:nvSpPr>
          <p:cNvPr id="2" name="Slide Number Placeholder 1">
            <a:extLst>
              <a:ext uri="{FF2B5EF4-FFF2-40B4-BE49-F238E27FC236}">
                <a16:creationId xmlns:a16="http://schemas.microsoft.com/office/drawing/2014/main" id="{FAC2D367-2A6E-41FE-A9EA-24FF17BCAA97}"/>
              </a:ext>
            </a:extLst>
          </p:cNvPr>
          <p:cNvSpPr>
            <a:spLocks noGrp="1"/>
          </p:cNvSpPr>
          <p:nvPr>
            <p:ph type="sldNum" sz="quarter" idx="12"/>
          </p:nvPr>
        </p:nvSpPr>
        <p:spPr/>
        <p:txBody>
          <a:bodyPr/>
          <a:lstStyle/>
          <a:p>
            <a:fld id="{C263D6C4-4840-40CC-AC84-17E24B3B7BDE}" type="slidenum">
              <a:rPr lang="en-US" smtClean="0"/>
              <a:pPr/>
              <a:t>12</a:t>
            </a:fld>
            <a:endParaRPr lang="en-US" dirty="0"/>
          </a:p>
        </p:txBody>
      </p:sp>
      <p:pic>
        <p:nvPicPr>
          <p:cNvPr id="8" name="Picture Placeholder 7" descr="Triangular pattern design with dimension">
            <a:extLst>
              <a:ext uri="{FF2B5EF4-FFF2-40B4-BE49-F238E27FC236}">
                <a16:creationId xmlns:a16="http://schemas.microsoft.com/office/drawing/2014/main" id="{2301248D-7370-7643-9BE6-F8CDCFF4D460}"/>
              </a:ext>
            </a:extLst>
          </p:cNvPr>
          <p:cNvPicPr>
            <a:picLocks noGrp="1" noChangeAspect="1"/>
          </p:cNvPicPr>
          <p:nvPr>
            <p:ph type="pic" sz="quarter" idx="19"/>
          </p:nvPr>
        </p:nvPicPr>
        <p:blipFill rotWithShape="1">
          <a:blip r:embed="rId3">
            <a:extLst>
              <a:ext uri="{28A0092B-C50C-407E-A947-70E740481C1C}">
                <a14:useLocalDpi xmlns:a14="http://schemas.microsoft.com/office/drawing/2010/main" val="0"/>
              </a:ext>
            </a:extLst>
          </a:blip>
          <a:srcRect l="59" r="59"/>
          <a:stretch/>
        </p:blipFill>
        <p:spPr/>
      </p:pic>
    </p:spTree>
    <p:extLst>
      <p:ext uri="{BB962C8B-B14F-4D97-AF65-F5344CB8AC3E}">
        <p14:creationId xmlns:p14="http://schemas.microsoft.com/office/powerpoint/2010/main" val="663103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a:xfrm>
            <a:off x="159489" y="2807208"/>
            <a:ext cx="11546958" cy="1424550"/>
          </a:xfrm>
        </p:spPr>
        <p:txBody>
          <a:bodyPr/>
          <a:lstStyle/>
          <a:p>
            <a:r>
              <a:rPr lang="en-US" sz="2800" dirty="0">
                <a:latin typeface="inherit"/>
              </a:rPr>
              <a:t>Thank You for your time today !</a:t>
            </a:r>
            <a:br>
              <a:rPr lang="en-US" sz="2800" dirty="0">
                <a:latin typeface="inherit"/>
              </a:rPr>
            </a:br>
            <a:br>
              <a:rPr lang="en-US" sz="2800" dirty="0">
                <a:latin typeface="inherit"/>
              </a:rPr>
            </a:br>
            <a:r>
              <a:rPr lang="en-US" sz="2800" dirty="0">
                <a:latin typeface="inherit"/>
              </a:rPr>
              <a:t>Please feel free to email me with any questions :</a:t>
            </a:r>
            <a:br>
              <a:rPr lang="en-US" sz="2800" dirty="0">
                <a:latin typeface="inherit"/>
              </a:rPr>
            </a:br>
            <a:br>
              <a:rPr lang="en-US" sz="2800" dirty="0">
                <a:latin typeface="inherit"/>
              </a:rPr>
            </a:br>
            <a:r>
              <a:rPr lang="en-US" sz="2800" dirty="0">
                <a:latin typeface="inherit"/>
              </a:rPr>
              <a:t>emily.miner@marcumllp.com</a:t>
            </a:r>
            <a:endParaRPr lang="en-GB" sz="2800" dirty="0">
              <a:latin typeface="inherit"/>
            </a:endParaRPr>
          </a:p>
        </p:txBody>
      </p:sp>
      <p:pic>
        <p:nvPicPr>
          <p:cNvPr id="4" name="Picture 3" descr="A black and blue logo&#10;&#10;Description automatically generated">
            <a:extLst>
              <a:ext uri="{FF2B5EF4-FFF2-40B4-BE49-F238E27FC236}">
                <a16:creationId xmlns:a16="http://schemas.microsoft.com/office/drawing/2014/main" id="{C4FA60F5-B00C-27A4-5684-34871E417866}"/>
              </a:ext>
            </a:extLst>
          </p:cNvPr>
          <p:cNvPicPr>
            <a:picLocks noChangeAspect="1"/>
          </p:cNvPicPr>
          <p:nvPr/>
        </p:nvPicPr>
        <p:blipFill>
          <a:blip r:embed="rId3"/>
          <a:stretch>
            <a:fillRect/>
          </a:stretch>
        </p:blipFill>
        <p:spPr>
          <a:xfrm>
            <a:off x="10045143" y="5983494"/>
            <a:ext cx="1661304" cy="647756"/>
          </a:xfrm>
          <a:prstGeom prst="rect">
            <a:avLst/>
          </a:prstGeom>
        </p:spPr>
      </p:pic>
    </p:spTree>
    <p:extLst>
      <p:ext uri="{BB962C8B-B14F-4D97-AF65-F5344CB8AC3E}">
        <p14:creationId xmlns:p14="http://schemas.microsoft.com/office/powerpoint/2010/main" val="429771863"/>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4CD37D6-FE32-48E3-A3AD-F07BE6A19FA1}"/>
              </a:ext>
            </a:extLst>
          </p:cNvPr>
          <p:cNvSpPr>
            <a:spLocks noGrp="1"/>
          </p:cNvSpPr>
          <p:nvPr>
            <p:ph type="title"/>
          </p:nvPr>
        </p:nvSpPr>
        <p:spPr/>
        <p:txBody>
          <a:bodyPr/>
          <a:lstStyle/>
          <a:p>
            <a:r>
              <a:rPr lang="en-US" sz="2000" dirty="0">
                <a:latin typeface="inherit"/>
              </a:rPr>
              <a:t>References :</a:t>
            </a:r>
            <a:br>
              <a:rPr lang="en-US" dirty="0"/>
            </a:br>
            <a:br>
              <a:rPr lang="en-US" dirty="0"/>
            </a:br>
            <a:r>
              <a:rPr lang="en-US" sz="1600" dirty="0">
                <a:latin typeface="inherit"/>
              </a:rPr>
              <a:t>IRS, 2024.</a:t>
            </a:r>
            <a:br>
              <a:rPr lang="en-US" sz="1600" dirty="0">
                <a:latin typeface="inherit"/>
              </a:rPr>
            </a:br>
            <a:br>
              <a:rPr lang="en-US" sz="1600" dirty="0">
                <a:latin typeface="inherit"/>
              </a:rPr>
            </a:br>
            <a:r>
              <a:rPr lang="en-US" sz="1600" dirty="0">
                <a:latin typeface="inherit"/>
              </a:rPr>
              <a:t>Track1099, 2024.</a:t>
            </a:r>
          </a:p>
        </p:txBody>
      </p:sp>
      <p:sp>
        <p:nvSpPr>
          <p:cNvPr id="2" name="Slide Number Placeholder 1">
            <a:extLst>
              <a:ext uri="{FF2B5EF4-FFF2-40B4-BE49-F238E27FC236}">
                <a16:creationId xmlns:a16="http://schemas.microsoft.com/office/drawing/2014/main" id="{8EDC7217-2779-44E0-9E6D-3B3879516A1D}"/>
              </a:ext>
            </a:extLst>
          </p:cNvPr>
          <p:cNvSpPr>
            <a:spLocks noGrp="1"/>
          </p:cNvSpPr>
          <p:nvPr>
            <p:ph type="sldNum" sz="quarter" idx="12"/>
          </p:nvPr>
        </p:nvSpPr>
        <p:spPr/>
        <p:txBody>
          <a:bodyPr/>
          <a:lstStyle/>
          <a:p>
            <a:fld id="{C263D6C4-4840-40CC-AC84-17E24B3B7BDE}" type="slidenum">
              <a:rPr lang="en-US" smtClean="0"/>
              <a:pPr/>
              <a:t>14</a:t>
            </a:fld>
            <a:endParaRPr lang="en-US" dirty="0"/>
          </a:p>
        </p:txBody>
      </p:sp>
    </p:spTree>
    <p:extLst>
      <p:ext uri="{BB962C8B-B14F-4D97-AF65-F5344CB8AC3E}">
        <p14:creationId xmlns:p14="http://schemas.microsoft.com/office/powerpoint/2010/main" val="914134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0A95F4DE-39B7-4CE2-BC1E-8B8AE662A895}"/>
              </a:ext>
            </a:extLst>
          </p:cNvPr>
          <p:cNvSpPr>
            <a:spLocks noGrp="1"/>
          </p:cNvSpPr>
          <p:nvPr>
            <p:ph type="body" idx="1"/>
          </p:nvPr>
        </p:nvSpPr>
        <p:spPr>
          <a:xfrm>
            <a:off x="831850" y="3955313"/>
            <a:ext cx="10420350" cy="1190846"/>
          </a:xfrm>
        </p:spPr>
        <p:txBody>
          <a:bodyPr>
            <a:normAutofit/>
          </a:bodyPr>
          <a:lstStyle/>
          <a:p>
            <a:r>
              <a:rPr lang="en-US" b="1" i="0" dirty="0">
                <a:solidFill>
                  <a:schemeClr val="bg1"/>
                </a:solidFill>
                <a:effectLst/>
                <a:latin typeface="Google Sans"/>
              </a:rPr>
              <a:t>“Form 1099 is used to report certain types of non-employment income to the IRS, such as dividends from a stock or pay you received as an independent contractor. Businesses must issue 1099s to any payee (other than a corporation) who receives at least $600 in non-employment income during the year”.</a:t>
            </a:r>
            <a:endParaRPr lang="en-US" b="1" dirty="0">
              <a:solidFill>
                <a:schemeClr val="bg1"/>
              </a:solidFill>
            </a:endParaRPr>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pPr/>
              <a:t>2</a:t>
            </a:fld>
            <a:endParaRPr lang="en-US" dirty="0"/>
          </a:p>
        </p:txBody>
      </p:sp>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2838892" y="1414131"/>
            <a:ext cx="5774755" cy="2014870"/>
          </a:xfrm>
        </p:spPr>
        <p:txBody>
          <a:bodyPr/>
          <a:lstStyle/>
          <a:p>
            <a:r>
              <a:rPr lang="en-US" dirty="0"/>
              <a:t>What is a 1099 ?</a:t>
            </a:r>
          </a:p>
        </p:txBody>
      </p:sp>
    </p:spTree>
    <p:extLst>
      <p:ext uri="{BB962C8B-B14F-4D97-AF65-F5344CB8AC3E}">
        <p14:creationId xmlns:p14="http://schemas.microsoft.com/office/powerpoint/2010/main" val="290279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title"/>
          </p:nvPr>
        </p:nvSpPr>
        <p:spPr>
          <a:xfrm>
            <a:off x="444500" y="542925"/>
            <a:ext cx="11214100" cy="535531"/>
          </a:xfrm>
        </p:spPr>
        <p:txBody>
          <a:bodyPr vert="horz" wrap="square" lIns="91440" tIns="45720" rIns="91440" bIns="45720" rtlCol="0" anchor="t">
            <a:normAutofit/>
          </a:bodyPr>
          <a:lstStyle/>
          <a:p>
            <a:r>
              <a:rPr lang="en-US" b="1" kern="1200" spc="-70" baseline="0" dirty="0">
                <a:latin typeface="+mj-lt"/>
                <a:ea typeface="+mj-ea"/>
                <a:cs typeface="+mj-cs"/>
              </a:rPr>
              <a:t>Who Receives a 1099 ?</a:t>
            </a:r>
          </a:p>
        </p:txBody>
      </p:sp>
      <p:sp>
        <p:nvSpPr>
          <p:cNvPr id="8" name="Slide Number Placeholder 2">
            <a:extLst>
              <a:ext uri="{FF2B5EF4-FFF2-40B4-BE49-F238E27FC236}">
                <a16:creationId xmlns:a16="http://schemas.microsoft.com/office/drawing/2014/main" id="{F94F203C-C5F9-3F69-8C1A-155CCC06EAA8}"/>
              </a:ext>
            </a:extLst>
          </p:cNvPr>
          <p:cNvSpPr>
            <a:spLocks noGrp="1"/>
          </p:cNvSpPr>
          <p:nvPr>
            <p:ph type="sldNum" sz="quarter" idx="12"/>
          </p:nvPr>
        </p:nvSpPr>
        <p:spPr>
          <a:xfrm>
            <a:off x="11252200" y="6315075"/>
            <a:ext cx="406400" cy="365125"/>
          </a:xfrm>
        </p:spPr>
        <p:txBody>
          <a:bodyPr/>
          <a:lstStyle/>
          <a:p>
            <a:pPr>
              <a:spcAft>
                <a:spcPts val="600"/>
              </a:spcAft>
            </a:pPr>
            <a:fld id="{C263D6C4-4840-40CC-AC84-17E24B3B7BDE}" type="slidenum">
              <a:rPr lang="en-US" noProof="0" smtClean="0"/>
              <a:pPr>
                <a:spcAft>
                  <a:spcPts val="600"/>
                </a:spcAft>
              </a:pPr>
              <a:t>3</a:t>
            </a:fld>
            <a:endParaRPr lang="en-US" noProof="0"/>
          </a:p>
        </p:txBody>
      </p:sp>
      <p:sp>
        <p:nvSpPr>
          <p:cNvPr id="3" name="TextBox 2">
            <a:extLst>
              <a:ext uri="{FF2B5EF4-FFF2-40B4-BE49-F238E27FC236}">
                <a16:creationId xmlns:a16="http://schemas.microsoft.com/office/drawing/2014/main" id="{86B59C5C-E3D3-BDA3-8CE6-BE5F6529A65A}"/>
              </a:ext>
            </a:extLst>
          </p:cNvPr>
          <p:cNvSpPr txBox="1"/>
          <p:nvPr/>
        </p:nvSpPr>
        <p:spPr>
          <a:xfrm>
            <a:off x="443365" y="1825625"/>
            <a:ext cx="11215235" cy="4351338"/>
          </a:xfrm>
          <a:prstGeom prst="rect">
            <a:avLst/>
          </a:prstGeom>
        </p:spPr>
        <p:txBody>
          <a:bodyPr vert="horz" lIns="91440" tIns="45720" rIns="91440" bIns="45720" rtlCol="0">
            <a:normAutofit/>
          </a:bodyPr>
          <a:lstStyle/>
          <a:p>
            <a:pPr>
              <a:lnSpc>
                <a:spcPct val="90000"/>
              </a:lnSpc>
              <a:spcBef>
                <a:spcPts val="1000"/>
              </a:spcBef>
              <a:buClr>
                <a:schemeClr val="accent2"/>
              </a:buClr>
            </a:pPr>
            <a:r>
              <a:rPr lang="en-US" dirty="0">
                <a:solidFill>
                  <a:schemeClr val="bg1"/>
                </a:solidFill>
              </a:rPr>
              <a:t>For forms 1099 NEC and MISC, the requirements are different. In the next slides we will go over what the specific requirements are per the IRS website. </a:t>
            </a:r>
          </a:p>
          <a:p>
            <a:pPr marL="228600" indent="-228600">
              <a:lnSpc>
                <a:spcPct val="90000"/>
              </a:lnSpc>
              <a:spcBef>
                <a:spcPts val="1000"/>
              </a:spcBef>
              <a:buClr>
                <a:schemeClr val="accent2"/>
              </a:buClr>
              <a:buFont typeface="Arial" panose="020B0604020202020204" pitchFamily="34" charset="0"/>
              <a:buChar char="•"/>
            </a:pPr>
            <a:endParaRPr lang="en-US" dirty="0">
              <a:solidFill>
                <a:schemeClr val="bg1"/>
              </a:solidFill>
            </a:endParaRPr>
          </a:p>
          <a:p>
            <a:pPr>
              <a:lnSpc>
                <a:spcPct val="90000"/>
              </a:lnSpc>
              <a:spcBef>
                <a:spcPts val="1000"/>
              </a:spcBef>
              <a:buClr>
                <a:schemeClr val="accent2"/>
              </a:buClr>
            </a:pPr>
            <a:r>
              <a:rPr lang="en-US" dirty="0">
                <a:solidFill>
                  <a:schemeClr val="bg1"/>
                </a:solidFill>
              </a:rPr>
              <a:t>One of the more common misconceptions about recipients is the LLC. </a:t>
            </a:r>
          </a:p>
          <a:p>
            <a:pPr marL="228600" indent="-228600">
              <a:lnSpc>
                <a:spcPct val="90000"/>
              </a:lnSpc>
              <a:spcBef>
                <a:spcPts val="1000"/>
              </a:spcBef>
              <a:buClr>
                <a:schemeClr val="accent2"/>
              </a:buClr>
              <a:buFont typeface="Arial" panose="020B0604020202020204" pitchFamily="34" charset="0"/>
              <a:buChar char="•"/>
            </a:pPr>
            <a:r>
              <a:rPr lang="en-US" dirty="0">
                <a:solidFill>
                  <a:schemeClr val="bg1"/>
                </a:solidFill>
              </a:rPr>
              <a:t>An LLC is required to receive a 1099. The exception to this rule is if the LLC is an S-Corp or C-Corp. If the LLC is designated as S or C-Corp, they are not required to receive a 1099.</a:t>
            </a:r>
          </a:p>
          <a:p>
            <a:pPr marL="228600" indent="-228600">
              <a:lnSpc>
                <a:spcPct val="90000"/>
              </a:lnSpc>
              <a:spcBef>
                <a:spcPts val="1000"/>
              </a:spcBef>
              <a:buClr>
                <a:schemeClr val="accent2"/>
              </a:buClr>
              <a:buFont typeface="Arial" panose="020B0604020202020204" pitchFamily="34" charset="0"/>
              <a:buChar char="•"/>
            </a:pPr>
            <a:endParaRPr lang="en-US" dirty="0">
              <a:solidFill>
                <a:schemeClr val="bg1"/>
              </a:solidFill>
            </a:endParaRPr>
          </a:p>
          <a:p>
            <a:pPr>
              <a:lnSpc>
                <a:spcPct val="90000"/>
              </a:lnSpc>
              <a:spcBef>
                <a:spcPts val="1000"/>
              </a:spcBef>
              <a:buClr>
                <a:schemeClr val="accent2"/>
              </a:buClr>
            </a:pPr>
            <a:r>
              <a:rPr lang="en-US" dirty="0">
                <a:solidFill>
                  <a:schemeClr val="bg1"/>
                </a:solidFill>
              </a:rPr>
              <a:t>The best way to start your 1099 process is to get a signed W-9 from all your vendors. In box 3 of the W-9, it asks the federal entity type, which will make it easy for you to determine if filing is required. By implementing this into your accounting tasks, you are saving time and streamlining your processes for yearly 1099 generation.</a:t>
            </a:r>
          </a:p>
          <a:p>
            <a:pPr>
              <a:lnSpc>
                <a:spcPct val="90000"/>
              </a:lnSpc>
              <a:spcBef>
                <a:spcPts val="1000"/>
              </a:spcBef>
              <a:buClr>
                <a:schemeClr val="accent2"/>
              </a:buClr>
            </a:pPr>
            <a:endParaRPr lang="en-US" dirty="0">
              <a:solidFill>
                <a:schemeClr val="bg1"/>
              </a:solidFill>
            </a:endParaRPr>
          </a:p>
          <a:p>
            <a:pPr marL="228600" indent="-228600">
              <a:lnSpc>
                <a:spcPct val="90000"/>
              </a:lnSpc>
              <a:spcBef>
                <a:spcPts val="1000"/>
              </a:spcBef>
              <a:buClr>
                <a:schemeClr val="accent2"/>
              </a:buClr>
              <a:buFont typeface="Arial" panose="020B0604020202020204" pitchFamily="34" charset="0"/>
              <a:buChar char="•"/>
            </a:pPr>
            <a:r>
              <a:rPr lang="en-US" dirty="0">
                <a:solidFill>
                  <a:schemeClr val="bg1"/>
                </a:solidFill>
              </a:rPr>
              <a:t>If you are still unsure, reach out to me or your favorite Marcum tax expert for advice.</a:t>
            </a:r>
          </a:p>
        </p:txBody>
      </p:sp>
    </p:spTree>
    <p:extLst>
      <p:ext uri="{BB962C8B-B14F-4D97-AF65-F5344CB8AC3E}">
        <p14:creationId xmlns:p14="http://schemas.microsoft.com/office/powerpoint/2010/main" val="44069682"/>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sz="3200" dirty="0"/>
              <a:t>1099-MISC, Miscellaneous Information</a:t>
            </a:r>
            <a:endParaRPr lang="en-US" dirty="0"/>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4</a:t>
            </a:fld>
            <a:endParaRPr lang="en-US" dirty="0"/>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a:xfrm>
            <a:off x="444500" y="1078457"/>
            <a:ext cx="11307528" cy="5601743"/>
          </a:xfrm>
        </p:spPr>
        <p:txBody>
          <a:bodyPr/>
          <a:lstStyle/>
          <a:p>
            <a:pPr marL="0" indent="0" algn="l">
              <a:buNone/>
            </a:pPr>
            <a:r>
              <a:rPr lang="en-US" sz="1400" b="0" i="0" dirty="0">
                <a:effectLst/>
                <a:latin typeface="Source Sans Pro" panose="020B0503030403020204" pitchFamily="34" charset="0"/>
              </a:rPr>
              <a:t>File Form 1099-MISC for each person to whom you have paid during the year:</a:t>
            </a:r>
          </a:p>
          <a:p>
            <a:pPr algn="l">
              <a:buFont typeface="Arial" panose="020B0604020202020204" pitchFamily="34" charset="0"/>
              <a:buChar char="•"/>
            </a:pPr>
            <a:r>
              <a:rPr lang="en-US" sz="1400" b="0" i="0" dirty="0">
                <a:effectLst/>
                <a:latin typeface="Source Sans Pro" panose="020B0503030403020204" pitchFamily="34" charset="0"/>
              </a:rPr>
              <a:t>At least $10 in royalties or broker payments in lieu of dividends or tax-exempt interest.</a:t>
            </a:r>
          </a:p>
          <a:p>
            <a:pPr algn="l">
              <a:buFont typeface="Arial" panose="020B0604020202020204" pitchFamily="34" charset="0"/>
              <a:buChar char="•"/>
            </a:pPr>
            <a:r>
              <a:rPr lang="en-US" sz="1400" b="0" i="0" dirty="0">
                <a:effectLst/>
                <a:latin typeface="Source Sans Pro" panose="020B0503030403020204" pitchFamily="34" charset="0"/>
              </a:rPr>
              <a:t>At least $600 in:</a:t>
            </a:r>
          </a:p>
          <a:p>
            <a:pPr marL="742950" lvl="1" indent="-285750" algn="l">
              <a:buFont typeface="Arial" panose="020B0604020202020204" pitchFamily="34" charset="0"/>
              <a:buChar char="•"/>
            </a:pPr>
            <a:r>
              <a:rPr lang="en-US" b="0" i="0" dirty="0">
                <a:effectLst/>
                <a:latin typeface="Source Sans Pro" panose="020B0503030403020204" pitchFamily="34" charset="0"/>
              </a:rPr>
              <a:t>Rents.</a:t>
            </a:r>
          </a:p>
          <a:p>
            <a:pPr marL="742950" lvl="1" indent="-285750" algn="l">
              <a:buFont typeface="Arial" panose="020B0604020202020204" pitchFamily="34" charset="0"/>
              <a:buChar char="•"/>
            </a:pPr>
            <a:r>
              <a:rPr lang="en-US" b="0" i="0" dirty="0">
                <a:effectLst/>
                <a:latin typeface="Source Sans Pro" panose="020B0503030403020204" pitchFamily="34" charset="0"/>
              </a:rPr>
              <a:t>Prizes and awards.</a:t>
            </a:r>
          </a:p>
          <a:p>
            <a:pPr marL="742950" lvl="1" indent="-285750" algn="l">
              <a:buFont typeface="Arial" panose="020B0604020202020204" pitchFamily="34" charset="0"/>
              <a:buChar char="•"/>
            </a:pPr>
            <a:r>
              <a:rPr lang="en-US" b="0" i="0" dirty="0">
                <a:effectLst/>
                <a:latin typeface="Source Sans Pro" panose="020B0503030403020204" pitchFamily="34" charset="0"/>
              </a:rPr>
              <a:t>Other income payments.</a:t>
            </a:r>
          </a:p>
          <a:p>
            <a:pPr marL="742950" lvl="1" indent="-285750" algn="l">
              <a:buFont typeface="Arial" panose="020B0604020202020204" pitchFamily="34" charset="0"/>
              <a:buChar char="•"/>
            </a:pPr>
            <a:r>
              <a:rPr lang="en-US" b="0" i="0" dirty="0">
                <a:effectLst/>
                <a:latin typeface="Source Sans Pro" panose="020B0503030403020204" pitchFamily="34" charset="0"/>
              </a:rPr>
              <a:t>Medical and health care payments.</a:t>
            </a:r>
          </a:p>
          <a:p>
            <a:pPr marL="742950" lvl="1" indent="-285750" algn="l">
              <a:buFont typeface="Arial" panose="020B0604020202020204" pitchFamily="34" charset="0"/>
              <a:buChar char="•"/>
            </a:pPr>
            <a:r>
              <a:rPr lang="en-US" b="0" i="0" dirty="0">
                <a:effectLst/>
                <a:latin typeface="Source Sans Pro" panose="020B0503030403020204" pitchFamily="34" charset="0"/>
              </a:rPr>
              <a:t>Crop insurance proceeds.</a:t>
            </a:r>
          </a:p>
          <a:p>
            <a:pPr marL="742950" lvl="1" indent="-285750" algn="l">
              <a:buFont typeface="Arial" panose="020B0604020202020204" pitchFamily="34" charset="0"/>
              <a:buChar char="•"/>
            </a:pPr>
            <a:r>
              <a:rPr lang="en-US" b="0" i="0" dirty="0">
                <a:effectLst/>
                <a:latin typeface="Source Sans Pro" panose="020B0503030403020204" pitchFamily="34" charset="0"/>
              </a:rPr>
              <a:t>Cash payments for fish (or other aquatic life) you purchase from anyone engaged in the trade or business of catching fish.</a:t>
            </a:r>
          </a:p>
          <a:p>
            <a:pPr marL="742950" lvl="1" indent="-285750" algn="l">
              <a:buFont typeface="Arial" panose="020B0604020202020204" pitchFamily="34" charset="0"/>
              <a:buChar char="•"/>
            </a:pPr>
            <a:r>
              <a:rPr lang="en-US" b="0" i="0" dirty="0">
                <a:effectLst/>
                <a:latin typeface="Source Sans Pro" panose="020B0503030403020204" pitchFamily="34" charset="0"/>
              </a:rPr>
              <a:t>Generally, the cash paid from a notional principal contract to an individual, partnership, or estate.</a:t>
            </a:r>
          </a:p>
          <a:p>
            <a:pPr marL="742950" lvl="1" indent="-285750" algn="l">
              <a:buFont typeface="Arial" panose="020B0604020202020204" pitchFamily="34" charset="0"/>
              <a:buChar char="•"/>
            </a:pPr>
            <a:r>
              <a:rPr lang="en-US" b="0" i="0" dirty="0">
                <a:effectLst/>
                <a:latin typeface="Source Sans Pro" panose="020B0503030403020204" pitchFamily="34" charset="0"/>
              </a:rPr>
              <a:t>Payments to an attorney (see payments to attorneys, later.)</a:t>
            </a:r>
          </a:p>
          <a:p>
            <a:pPr marL="742950" lvl="1" indent="-285750" algn="l">
              <a:buFont typeface="Arial" panose="020B0604020202020204" pitchFamily="34" charset="0"/>
              <a:buChar char="•"/>
            </a:pPr>
            <a:r>
              <a:rPr lang="en-US" b="0" i="0" dirty="0">
                <a:effectLst/>
                <a:latin typeface="Source Sans Pro" panose="020B0503030403020204" pitchFamily="34" charset="0"/>
              </a:rPr>
              <a:t>Any fishing boat proceeds.</a:t>
            </a:r>
          </a:p>
          <a:p>
            <a:pPr algn="l"/>
            <a:r>
              <a:rPr lang="en-US" sz="1400" b="0" i="0" dirty="0">
                <a:effectLst/>
                <a:latin typeface="Source Sans Pro" panose="020B0503030403020204" pitchFamily="34" charset="0"/>
              </a:rPr>
              <a:t>In addition, use Form 1099-MISC to report that you made direct sales of at least $5,000 of consumer products to a buyer for resale anywhere other than a permanent retail establishment.</a:t>
            </a:r>
          </a:p>
          <a:p>
            <a:pPr marL="0" indent="0">
              <a:buNone/>
            </a:pPr>
            <a:r>
              <a:rPr lang="en-US" sz="1400" dirty="0"/>
              <a:t>					</a:t>
            </a:r>
            <a:r>
              <a:rPr lang="en-US" sz="1200" dirty="0">
                <a:latin typeface="inherit"/>
              </a:rPr>
              <a:t>                                  </a:t>
            </a:r>
          </a:p>
          <a:p>
            <a:pPr marL="0" indent="0">
              <a:buNone/>
            </a:pPr>
            <a:endParaRPr lang="en-US" sz="1200" dirty="0">
              <a:latin typeface="inherit"/>
            </a:endParaRPr>
          </a:p>
          <a:p>
            <a:pPr marL="0" indent="0">
              <a:buNone/>
            </a:pPr>
            <a:r>
              <a:rPr lang="en-US" sz="1200" dirty="0">
                <a:latin typeface="inherit"/>
              </a:rPr>
              <a:t>											(IRS, 2024)</a:t>
            </a:r>
            <a:r>
              <a:rPr lang="en-US" sz="1400" dirty="0"/>
              <a:t>	</a:t>
            </a:r>
          </a:p>
        </p:txBody>
      </p:sp>
    </p:spTree>
    <p:extLst>
      <p:ext uri="{BB962C8B-B14F-4D97-AF65-F5344CB8AC3E}">
        <p14:creationId xmlns:p14="http://schemas.microsoft.com/office/powerpoint/2010/main" val="1632999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1099-NEC, Nonemployee Compensation</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5</a:t>
            </a:fld>
            <a:endParaRPr lang="en-US" dirty="0"/>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p:txBody>
          <a:bodyPr/>
          <a:lstStyle/>
          <a:p>
            <a:pPr marL="0" indent="0">
              <a:buNone/>
            </a:pPr>
            <a:r>
              <a:rPr lang="en-US" sz="1600" b="0" i="0" dirty="0">
                <a:effectLst/>
                <a:latin typeface="Source Sans Pro" panose="020B0503030403020204" pitchFamily="34" charset="0"/>
              </a:rPr>
              <a:t>File Form 1099-NEC for each person to whom you have paid during the year:</a:t>
            </a:r>
          </a:p>
          <a:p>
            <a:pPr marL="0" indent="0">
              <a:buNone/>
            </a:pPr>
            <a:endParaRPr lang="en-US" sz="1600" b="0" i="0" dirty="0">
              <a:effectLst/>
              <a:latin typeface="Source Sans Pro" panose="020B0503030403020204" pitchFamily="34" charset="0"/>
            </a:endParaRPr>
          </a:p>
          <a:p>
            <a:pPr marL="0" indent="0">
              <a:buNone/>
            </a:pPr>
            <a:r>
              <a:rPr lang="en-US" sz="1600" b="0" i="0" dirty="0">
                <a:effectLst/>
                <a:latin typeface="Source Sans Pro" panose="020B0503030403020204" pitchFamily="34" charset="0"/>
              </a:rPr>
              <a:t>At least $600 in:</a:t>
            </a:r>
          </a:p>
          <a:p>
            <a:pPr algn="l">
              <a:buFont typeface="+mj-lt"/>
              <a:buAutoNum type="arabicPeriod"/>
            </a:pPr>
            <a:r>
              <a:rPr lang="en-US" b="0" i="0" dirty="0">
                <a:solidFill>
                  <a:schemeClr val="tx1"/>
                </a:solidFill>
                <a:effectLst/>
                <a:latin typeface="Source Sans Pro" panose="020B0503030403020204" pitchFamily="34" charset="0"/>
              </a:rPr>
              <a:t>Services performed by someone who is not your employee (including parts and materials) (</a:t>
            </a:r>
            <a:r>
              <a:rPr lang="en-US" b="0" i="0" u="sng" dirty="0">
                <a:solidFill>
                  <a:schemeClr val="tx1"/>
                </a:solidFill>
                <a:effectLst/>
                <a:latin typeface="Source Sans Pro" panose="020B0503030403020204" pitchFamily="34" charset="0"/>
                <a:hlinkClick r:id="rId2" tooltip="Box 1. Nonemployee Compensation">
                  <a:extLst>
                    <a:ext uri="{A12FA001-AC4F-418D-AE19-62706E023703}">
                      <ahyp:hlinkClr xmlns:ahyp="http://schemas.microsoft.com/office/drawing/2018/hyperlinkcolor" val="tx"/>
                    </a:ext>
                  </a:extLst>
                </a:hlinkClick>
              </a:rPr>
              <a:t>box 1</a:t>
            </a:r>
            <a:r>
              <a:rPr lang="en-US" b="0" i="0" dirty="0">
                <a:solidFill>
                  <a:schemeClr val="tx1"/>
                </a:solidFill>
                <a:effectLst/>
                <a:latin typeface="Source Sans Pro" panose="020B0503030403020204" pitchFamily="34" charset="0"/>
              </a:rPr>
              <a:t>); or</a:t>
            </a:r>
          </a:p>
          <a:p>
            <a:pPr algn="l">
              <a:buFont typeface="+mj-lt"/>
              <a:buAutoNum type="arabicPeriod"/>
            </a:pPr>
            <a:r>
              <a:rPr lang="en-US" b="0" i="0" dirty="0">
                <a:solidFill>
                  <a:schemeClr val="tx1"/>
                </a:solidFill>
                <a:effectLst/>
                <a:latin typeface="Source Sans Pro" panose="020B0503030403020204" pitchFamily="34" charset="0"/>
              </a:rPr>
              <a:t>Payments to an attorney (</a:t>
            </a:r>
            <a:r>
              <a:rPr lang="en-US" b="0" i="0" u="sng" dirty="0">
                <a:solidFill>
                  <a:schemeClr val="tx1"/>
                </a:solidFill>
                <a:effectLst/>
                <a:latin typeface="Source Sans Pro" panose="020B0503030403020204" pitchFamily="34" charset="0"/>
                <a:hlinkClick r:id="rId2" tooltip="Box 1. Nonemployee Compensation">
                  <a:extLst>
                    <a:ext uri="{A12FA001-AC4F-418D-AE19-62706E023703}">
                      <ahyp:hlinkClr xmlns:ahyp="http://schemas.microsoft.com/office/drawing/2018/hyperlinkcolor" val="tx"/>
                    </a:ext>
                  </a:extLst>
                </a:hlinkClick>
              </a:rPr>
              <a:t>box 1</a:t>
            </a:r>
            <a:r>
              <a:rPr lang="en-US" b="0" i="0" dirty="0">
                <a:solidFill>
                  <a:schemeClr val="tx1"/>
                </a:solidFill>
                <a:effectLst/>
                <a:latin typeface="Source Sans Pro" panose="020B0503030403020204" pitchFamily="34" charset="0"/>
              </a:rPr>
              <a:t>). (See payment to attorneys, later.)</a:t>
            </a:r>
          </a:p>
          <a:p>
            <a:pPr algn="l"/>
            <a:r>
              <a:rPr lang="en-US" b="0" i="0" dirty="0">
                <a:solidFill>
                  <a:schemeClr val="tx1"/>
                </a:solidFill>
                <a:effectLst/>
                <a:latin typeface="Source Sans Pro" panose="020B0503030403020204" pitchFamily="34" charset="0"/>
              </a:rPr>
              <a:t>File Form 1099-NEC or Form 1099-MISC to report sales totaling $5,000 or more of consumer products to a person on a buy-sell, a deposit-commission, or other commission basis for resale.</a:t>
            </a:r>
          </a:p>
          <a:p>
            <a:pPr marL="0" indent="0">
              <a:buNone/>
            </a:pPr>
            <a:endParaRPr lang="en-US" dirty="0">
              <a:latin typeface="Source Sans Pro" panose="020B0503030403020204" pitchFamily="34" charset="0"/>
            </a:endParaRPr>
          </a:p>
          <a:p>
            <a:pPr marL="0" indent="0">
              <a:buNone/>
            </a:pPr>
            <a:r>
              <a:rPr lang="en-US" sz="1600" b="0" i="0" dirty="0">
                <a:effectLst/>
                <a:latin typeface="Source Sans Pro" panose="020B0503030403020204" pitchFamily="34" charset="0"/>
              </a:rPr>
              <a:t>Instructions for Forms 1099-MISC and 1099-NEC (01/2024) can be found on the IRS website at : </a:t>
            </a:r>
            <a:r>
              <a:rPr lang="en-US" sz="1600" b="0" i="0" dirty="0">
                <a:effectLst/>
                <a:latin typeface="Source Sans Pro" panose="020B0503030403020204" pitchFamily="34" charset="0"/>
                <a:hlinkClick r:id="rId3"/>
              </a:rPr>
              <a:t>https://www.irs.gov/instructions/i1099mec</a:t>
            </a:r>
            <a:endParaRPr lang="en-US" sz="1600" b="0" i="0" dirty="0">
              <a:effectLst/>
              <a:latin typeface="Source Sans Pro" panose="020B0503030403020204" pitchFamily="34" charset="0"/>
            </a:endParaRPr>
          </a:p>
          <a:p>
            <a:pPr marL="0" indent="0">
              <a:buNone/>
            </a:pPr>
            <a:endParaRPr lang="en-US" sz="1600" b="0" i="0" dirty="0">
              <a:effectLst/>
              <a:latin typeface="Source Sans Pro" panose="020B0503030403020204" pitchFamily="34" charset="0"/>
            </a:endParaRPr>
          </a:p>
          <a:p>
            <a:pPr marL="0" indent="0">
              <a:buNone/>
            </a:pPr>
            <a:endParaRPr lang="en-US" sz="1600" b="0" i="0" dirty="0">
              <a:effectLst/>
              <a:latin typeface="Source Sans Pro" panose="020B0503030403020204" pitchFamily="34" charset="0"/>
            </a:endParaRPr>
          </a:p>
          <a:p>
            <a:pPr marL="0" indent="0">
              <a:buNone/>
            </a:pPr>
            <a:endParaRPr lang="en-US" dirty="0"/>
          </a:p>
        </p:txBody>
      </p:sp>
      <p:sp>
        <p:nvSpPr>
          <p:cNvPr id="3" name="TextBox 2">
            <a:extLst>
              <a:ext uri="{FF2B5EF4-FFF2-40B4-BE49-F238E27FC236}">
                <a16:creationId xmlns:a16="http://schemas.microsoft.com/office/drawing/2014/main" id="{8AED46AC-89AB-77D8-E62A-6F490618BEE8}"/>
              </a:ext>
            </a:extLst>
          </p:cNvPr>
          <p:cNvSpPr txBox="1"/>
          <p:nvPr/>
        </p:nvSpPr>
        <p:spPr>
          <a:xfrm>
            <a:off x="9886095" y="6340033"/>
            <a:ext cx="820609" cy="276999"/>
          </a:xfrm>
          <a:prstGeom prst="rect">
            <a:avLst/>
          </a:prstGeom>
          <a:noFill/>
        </p:spPr>
        <p:txBody>
          <a:bodyPr wrap="none" rtlCol="0">
            <a:spAutoFit/>
          </a:bodyPr>
          <a:lstStyle/>
          <a:p>
            <a:r>
              <a:rPr lang="en-US" sz="1200" dirty="0">
                <a:latin typeface="inherit"/>
              </a:rPr>
              <a:t>(IRS,2024)</a:t>
            </a:r>
          </a:p>
        </p:txBody>
      </p:sp>
    </p:spTree>
    <p:extLst>
      <p:ext uri="{BB962C8B-B14F-4D97-AF65-F5344CB8AC3E}">
        <p14:creationId xmlns:p14="http://schemas.microsoft.com/office/powerpoint/2010/main" val="373348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78118-F8D9-CF31-EB69-EAEBF78F5A2C}"/>
              </a:ext>
            </a:extLst>
          </p:cNvPr>
          <p:cNvSpPr>
            <a:spLocks noGrp="1"/>
          </p:cNvSpPr>
          <p:nvPr>
            <p:ph type="title"/>
          </p:nvPr>
        </p:nvSpPr>
        <p:spPr/>
        <p:txBody>
          <a:bodyPr/>
          <a:lstStyle/>
          <a:p>
            <a:r>
              <a:rPr lang="en-US" dirty="0"/>
              <a:t>Payments to Attorneys</a:t>
            </a:r>
          </a:p>
        </p:txBody>
      </p:sp>
      <p:sp>
        <p:nvSpPr>
          <p:cNvPr id="3" name="Slide Number Placeholder 2">
            <a:extLst>
              <a:ext uri="{FF2B5EF4-FFF2-40B4-BE49-F238E27FC236}">
                <a16:creationId xmlns:a16="http://schemas.microsoft.com/office/drawing/2014/main" id="{86F7424A-2480-7E29-4D64-227ADFC2710D}"/>
              </a:ext>
            </a:extLst>
          </p:cNvPr>
          <p:cNvSpPr>
            <a:spLocks noGrp="1"/>
          </p:cNvSpPr>
          <p:nvPr>
            <p:ph type="sldNum" sz="quarter" idx="12"/>
          </p:nvPr>
        </p:nvSpPr>
        <p:spPr/>
        <p:txBody>
          <a:bodyPr/>
          <a:lstStyle/>
          <a:p>
            <a:fld id="{C263D6C4-4840-40CC-AC84-17E24B3B7BDE}" type="slidenum">
              <a:rPr lang="en-US" noProof="0" smtClean="0"/>
              <a:pPr/>
              <a:t>6</a:t>
            </a:fld>
            <a:endParaRPr lang="en-US" noProof="0" dirty="0"/>
          </a:p>
        </p:txBody>
      </p:sp>
      <p:sp>
        <p:nvSpPr>
          <p:cNvPr id="4" name="Text Placeholder 3">
            <a:extLst>
              <a:ext uri="{FF2B5EF4-FFF2-40B4-BE49-F238E27FC236}">
                <a16:creationId xmlns:a16="http://schemas.microsoft.com/office/drawing/2014/main" id="{491D4C96-911A-D4ED-F8F8-893E6BEB66F9}"/>
              </a:ext>
            </a:extLst>
          </p:cNvPr>
          <p:cNvSpPr>
            <a:spLocks noGrp="1"/>
          </p:cNvSpPr>
          <p:nvPr>
            <p:ph type="body" sz="quarter" idx="13"/>
          </p:nvPr>
        </p:nvSpPr>
        <p:spPr>
          <a:xfrm>
            <a:off x="444500" y="1078456"/>
            <a:ext cx="10807700" cy="5779543"/>
          </a:xfrm>
        </p:spPr>
        <p:txBody>
          <a:bodyPr/>
          <a:lstStyle/>
          <a:p>
            <a:pPr marL="0" indent="0" algn="l">
              <a:buNone/>
            </a:pPr>
            <a:r>
              <a:rPr lang="en-US" b="1" i="1" dirty="0">
                <a:solidFill>
                  <a:srgbClr val="1B1B1B"/>
                </a:solidFill>
                <a:effectLst/>
                <a:latin typeface="inherit"/>
              </a:rPr>
              <a:t>Gross proceeds paid to attorneys.</a:t>
            </a:r>
          </a:p>
          <a:p>
            <a:pPr algn="l">
              <a:buFont typeface="Arial" panose="020B0604020202020204" pitchFamily="34" charset="0"/>
              <a:buChar char="•"/>
            </a:pPr>
            <a:r>
              <a:rPr lang="en-US" b="0" i="0" dirty="0">
                <a:effectLst/>
                <a:latin typeface="Source Sans Pro" panose="020B0503030403020204" pitchFamily="34" charset="0"/>
              </a:rPr>
              <a:t>Are made to an attorney in the course of your trade or business in connection with legal services, but not for the attorney’s services, for example, as in a settlement agreement;</a:t>
            </a:r>
          </a:p>
          <a:p>
            <a:pPr algn="l">
              <a:buFont typeface="Arial" panose="020B0604020202020204" pitchFamily="34" charset="0"/>
              <a:buChar char="•"/>
            </a:pPr>
            <a:r>
              <a:rPr lang="en-US" b="0" i="0" dirty="0">
                <a:effectLst/>
                <a:latin typeface="Source Sans Pro" panose="020B0503030403020204" pitchFamily="34" charset="0"/>
              </a:rPr>
              <a:t>Total $600 or more; and</a:t>
            </a:r>
          </a:p>
          <a:p>
            <a:pPr algn="l">
              <a:buFont typeface="Arial" panose="020B0604020202020204" pitchFamily="34" charset="0"/>
              <a:buChar char="•"/>
            </a:pPr>
            <a:r>
              <a:rPr lang="en-US" b="0" i="0" dirty="0">
                <a:effectLst/>
                <a:latin typeface="Source Sans Pro" panose="020B0503030403020204" pitchFamily="34" charset="0"/>
              </a:rPr>
              <a:t>Are not reportable by you in </a:t>
            </a:r>
            <a:r>
              <a:rPr lang="en-US" b="0" i="0" u="sng" dirty="0">
                <a:effectLst/>
                <a:latin typeface="Source Sans Pro" panose="020B0503030403020204" pitchFamily="34" charset="0"/>
                <a:hlinkClick r:id="rId2" tooltip="Box 1. Nonemployee Compensation">
                  <a:extLst>
                    <a:ext uri="{A12FA001-AC4F-418D-AE19-62706E023703}">
                      <ahyp:hlinkClr xmlns:ahyp="http://schemas.microsoft.com/office/drawing/2018/hyperlinkcolor" val="tx"/>
                    </a:ext>
                  </a:extLst>
                </a:hlinkClick>
              </a:rPr>
              <a:t>box 1</a:t>
            </a:r>
            <a:r>
              <a:rPr lang="en-US" b="0" i="0" dirty="0">
                <a:effectLst/>
                <a:latin typeface="Source Sans Pro" panose="020B0503030403020204" pitchFamily="34" charset="0"/>
              </a:rPr>
              <a:t> of Form 1099-NEC. Under section 6045(f), report in </a:t>
            </a:r>
            <a:r>
              <a:rPr lang="en-US" b="0" i="0" u="sng" dirty="0">
                <a:effectLst/>
                <a:latin typeface="Source Sans Pro" panose="020B0503030403020204" pitchFamily="34" charset="0"/>
                <a:hlinkClick r:id="rId3" tooltip="Box 10. Gross Proceeds Paid to an Attorney">
                  <a:extLst>
                    <a:ext uri="{A12FA001-AC4F-418D-AE19-62706E023703}">
                      <ahyp:hlinkClr xmlns:ahyp="http://schemas.microsoft.com/office/drawing/2018/hyperlinkcolor" val="tx"/>
                    </a:ext>
                  </a:extLst>
                </a:hlinkClick>
              </a:rPr>
              <a:t>box 10</a:t>
            </a:r>
            <a:r>
              <a:rPr lang="en-US" b="0" i="0" dirty="0">
                <a:effectLst/>
                <a:latin typeface="Source Sans Pro" panose="020B0503030403020204" pitchFamily="34" charset="0"/>
              </a:rPr>
              <a:t> of the 1099-MISC.</a:t>
            </a:r>
          </a:p>
          <a:p>
            <a:pPr marL="0" indent="0" algn="l">
              <a:buNone/>
            </a:pPr>
            <a:r>
              <a:rPr lang="en-US" b="1" i="1" dirty="0">
                <a:solidFill>
                  <a:srgbClr val="1B1B1B"/>
                </a:solidFill>
                <a:effectLst/>
                <a:latin typeface="inherit"/>
              </a:rPr>
              <a:t>Box 10 1099-MISC -- Gross Proceeds Paid to an Attorney</a:t>
            </a:r>
          </a:p>
          <a:p>
            <a:pPr algn="l"/>
            <a:r>
              <a:rPr lang="en-US" b="0" i="0" dirty="0">
                <a:effectLst/>
                <a:latin typeface="Source Sans Pro" panose="020B0503030403020204" pitchFamily="34" charset="0"/>
              </a:rPr>
              <a:t>Enter gross proceeds of $600 or more paid to an attorney in connection with legal services (regardless of whether the services are performed for the payer).</a:t>
            </a:r>
          </a:p>
          <a:p>
            <a:pPr marL="0" indent="0" algn="l">
              <a:buNone/>
            </a:pPr>
            <a:r>
              <a:rPr lang="en-US" b="1" i="1" dirty="0">
                <a:solidFill>
                  <a:srgbClr val="1B1B1B"/>
                </a:solidFill>
                <a:effectLst/>
                <a:latin typeface="inherit"/>
              </a:rPr>
              <a:t>Box 1 1099-NEC – Legal Services</a:t>
            </a:r>
          </a:p>
          <a:p>
            <a:pPr algn="l"/>
            <a:r>
              <a:rPr lang="en-US" b="0" i="0" dirty="0">
                <a:solidFill>
                  <a:srgbClr val="1B1B1B"/>
                </a:solidFill>
                <a:effectLst/>
                <a:latin typeface="Source Sans Pro" panose="020B0503030403020204" pitchFamily="34" charset="0"/>
              </a:rPr>
              <a:t> </a:t>
            </a:r>
            <a:r>
              <a:rPr lang="en-US" b="0" i="0" dirty="0">
                <a:effectLst/>
                <a:latin typeface="Source Sans Pro" panose="020B0503030403020204" pitchFamily="34" charset="0"/>
              </a:rPr>
              <a:t>The term “attorney” includes a law firm or other provider of legal services. Attorneys' fees of $600 or more paid in the course of your trade or business are reportable in </a:t>
            </a:r>
            <a:r>
              <a:rPr lang="en-US" b="0" i="0" u="sng" dirty="0">
                <a:effectLst/>
                <a:latin typeface="Source Sans Pro" panose="020B0503030403020204" pitchFamily="34" charset="0"/>
                <a:hlinkClick r:id="rId2" tooltip="Box 1. Nonemployee Compensation">
                  <a:extLst>
                    <a:ext uri="{A12FA001-AC4F-418D-AE19-62706E023703}">
                      <ahyp:hlinkClr xmlns:ahyp="http://schemas.microsoft.com/office/drawing/2018/hyperlinkcolor" val="tx"/>
                    </a:ext>
                  </a:extLst>
                </a:hlinkClick>
              </a:rPr>
              <a:t>box 1</a:t>
            </a:r>
            <a:r>
              <a:rPr lang="en-US" b="0" i="0" dirty="0">
                <a:effectLst/>
                <a:latin typeface="Source Sans Pro" panose="020B0503030403020204" pitchFamily="34" charset="0"/>
              </a:rPr>
              <a:t> of Form 1099-NEC, under section 6041A(a)(1).</a:t>
            </a:r>
          </a:p>
          <a:p>
            <a:pPr marL="0" indent="0" algn="l">
              <a:buNone/>
            </a:pPr>
            <a:r>
              <a:rPr lang="en-US" b="1" i="1" u="sng" dirty="0">
                <a:solidFill>
                  <a:srgbClr val="1B1B1B"/>
                </a:solidFill>
                <a:effectLst/>
                <a:latin typeface="inherit"/>
              </a:rPr>
              <a:t>Payments to corporations for legal services are required for both NEC &amp; MISC</a:t>
            </a:r>
          </a:p>
          <a:p>
            <a:pPr algn="l"/>
            <a:r>
              <a:rPr lang="en-US" b="0" i="0" dirty="0">
                <a:effectLst/>
                <a:latin typeface="Source Sans Pro" panose="020B0503030403020204" pitchFamily="34" charset="0"/>
              </a:rPr>
              <a:t>The exemption from reporting payments made to corporations </a:t>
            </a:r>
            <a:r>
              <a:rPr lang="en-US" b="1" i="0" dirty="0">
                <a:effectLst/>
                <a:latin typeface="Source Sans Pro" panose="020B0503030403020204" pitchFamily="34" charset="0"/>
              </a:rPr>
              <a:t>does not </a:t>
            </a:r>
            <a:r>
              <a:rPr lang="en-US" b="0" i="0" dirty="0">
                <a:effectLst/>
                <a:latin typeface="Source Sans Pro" panose="020B0503030403020204" pitchFamily="34" charset="0"/>
              </a:rPr>
              <a:t>apply to payments for legal services. Therefore, you must report attorneys' fees (in </a:t>
            </a:r>
            <a:r>
              <a:rPr lang="en-US" b="0" i="0" u="sng" dirty="0">
                <a:effectLst/>
                <a:latin typeface="Source Sans Pro" panose="020B0503030403020204" pitchFamily="34" charset="0"/>
                <a:hlinkClick r:id="rId2" tooltip="Box 1. Nonemployee Compensation">
                  <a:extLst>
                    <a:ext uri="{A12FA001-AC4F-418D-AE19-62706E023703}">
                      <ahyp:hlinkClr xmlns:ahyp="http://schemas.microsoft.com/office/drawing/2018/hyperlinkcolor" val="tx"/>
                    </a:ext>
                  </a:extLst>
                </a:hlinkClick>
              </a:rPr>
              <a:t>box 1</a:t>
            </a:r>
            <a:r>
              <a:rPr lang="en-US" b="0" i="0" dirty="0">
                <a:effectLst/>
                <a:latin typeface="Source Sans Pro" panose="020B0503030403020204" pitchFamily="34" charset="0"/>
              </a:rPr>
              <a:t> of Form 1099-NEC) or gross proceeds (in </a:t>
            </a:r>
            <a:r>
              <a:rPr lang="en-US" b="0" i="0" u="sng" dirty="0">
                <a:effectLst/>
                <a:latin typeface="Source Sans Pro" panose="020B0503030403020204" pitchFamily="34" charset="0"/>
                <a:hlinkClick r:id="rId3" tooltip="Box 10. Gross Proceeds Paid to an Attorney">
                  <a:extLst>
                    <a:ext uri="{A12FA001-AC4F-418D-AE19-62706E023703}">
                      <ahyp:hlinkClr xmlns:ahyp="http://schemas.microsoft.com/office/drawing/2018/hyperlinkcolor" val="tx"/>
                    </a:ext>
                  </a:extLst>
                </a:hlinkClick>
              </a:rPr>
              <a:t>box 10</a:t>
            </a:r>
            <a:r>
              <a:rPr lang="en-US" b="0" i="0" dirty="0">
                <a:effectLst/>
                <a:latin typeface="Source Sans Pro" panose="020B0503030403020204" pitchFamily="34" charset="0"/>
              </a:rPr>
              <a:t> of Form 1099-MISC) as described earlier to corporations that provide legal services.</a:t>
            </a:r>
          </a:p>
          <a:p>
            <a:pPr marL="0" indent="0">
              <a:buNone/>
            </a:pPr>
            <a:r>
              <a:rPr lang="en-US" dirty="0"/>
              <a:t>						</a:t>
            </a:r>
          </a:p>
          <a:p>
            <a:pPr marL="0" indent="0">
              <a:buNone/>
            </a:pPr>
            <a:r>
              <a:rPr lang="en-US" sz="1200" dirty="0"/>
              <a:t>										     (IRS, 2024)</a:t>
            </a:r>
            <a:r>
              <a:rPr lang="en-US" dirty="0"/>
              <a:t>	</a:t>
            </a:r>
          </a:p>
        </p:txBody>
      </p:sp>
    </p:spTree>
    <p:extLst>
      <p:ext uri="{BB962C8B-B14F-4D97-AF65-F5344CB8AC3E}">
        <p14:creationId xmlns:p14="http://schemas.microsoft.com/office/powerpoint/2010/main" val="394522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5E3981-F0D7-482C-A8E0-6A57700BECA7}"/>
              </a:ext>
            </a:extLst>
          </p:cNvPr>
          <p:cNvSpPr>
            <a:spLocks noGrp="1"/>
          </p:cNvSpPr>
          <p:nvPr>
            <p:ph type="title"/>
          </p:nvPr>
        </p:nvSpPr>
        <p:spPr/>
        <p:txBody>
          <a:bodyPr/>
          <a:lstStyle/>
          <a:p>
            <a:r>
              <a:rPr lang="en-US" dirty="0"/>
              <a:t>Sample 1099 Forms</a:t>
            </a:r>
          </a:p>
        </p:txBody>
      </p:sp>
      <p:sp>
        <p:nvSpPr>
          <p:cNvPr id="2" name="Slide Number Placeholder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a:lstStyle/>
          <a:p>
            <a:fld id="{C263D6C4-4840-40CC-AC84-17E24B3B7BDE}" type="slidenum">
              <a:rPr lang="en-US" smtClean="0"/>
              <a:pPr/>
              <a:t>7</a:t>
            </a:fld>
            <a:endParaRPr lang="en-US" dirty="0"/>
          </a:p>
        </p:txBody>
      </p:sp>
      <p:sp>
        <p:nvSpPr>
          <p:cNvPr id="7" name="Text Placeholder 6">
            <a:extLst>
              <a:ext uri="{FF2B5EF4-FFF2-40B4-BE49-F238E27FC236}">
                <a16:creationId xmlns:a16="http://schemas.microsoft.com/office/drawing/2014/main" id="{B74126B4-1E6C-4FFF-9282-40E18A85A07F}"/>
              </a:ext>
            </a:extLst>
          </p:cNvPr>
          <p:cNvSpPr>
            <a:spLocks noGrp="1"/>
          </p:cNvSpPr>
          <p:nvPr>
            <p:ph type="body" idx="1"/>
          </p:nvPr>
        </p:nvSpPr>
        <p:spPr/>
        <p:txBody>
          <a:bodyPr>
            <a:normAutofit fontScale="55000" lnSpcReduction="20000"/>
          </a:bodyPr>
          <a:lstStyle/>
          <a:p>
            <a:r>
              <a:rPr lang="en-US" dirty="0"/>
              <a:t>1099-MISC</a:t>
            </a:r>
          </a:p>
          <a:p>
            <a:r>
              <a:rPr lang="en-US" dirty="0"/>
              <a:t>Due to recipient January 31st</a:t>
            </a:r>
          </a:p>
          <a:p>
            <a:r>
              <a:rPr lang="en-US" dirty="0"/>
              <a:t>Due to IRS February 28</a:t>
            </a:r>
            <a:r>
              <a:rPr lang="en-US" baseline="30000" dirty="0"/>
              <a:t>th</a:t>
            </a:r>
            <a:r>
              <a:rPr lang="en-US" dirty="0"/>
              <a:t> if filing on paper, due March 31</a:t>
            </a:r>
            <a:r>
              <a:rPr lang="en-US" baseline="30000" dirty="0"/>
              <a:t>st</a:t>
            </a:r>
            <a:r>
              <a:rPr lang="en-US" dirty="0"/>
              <a:t> if filing electronically</a:t>
            </a:r>
          </a:p>
        </p:txBody>
      </p:sp>
      <p:sp>
        <p:nvSpPr>
          <p:cNvPr id="8" name="Text Placeholder 7">
            <a:extLst>
              <a:ext uri="{FF2B5EF4-FFF2-40B4-BE49-F238E27FC236}">
                <a16:creationId xmlns:a16="http://schemas.microsoft.com/office/drawing/2014/main" id="{47DC4E62-1A34-4F98-A451-214F1808519C}"/>
              </a:ext>
            </a:extLst>
          </p:cNvPr>
          <p:cNvSpPr>
            <a:spLocks noGrp="1"/>
          </p:cNvSpPr>
          <p:nvPr>
            <p:ph type="body" sz="quarter" idx="3"/>
          </p:nvPr>
        </p:nvSpPr>
        <p:spPr/>
        <p:txBody>
          <a:bodyPr>
            <a:normAutofit fontScale="70000" lnSpcReduction="20000"/>
          </a:bodyPr>
          <a:lstStyle/>
          <a:p>
            <a:r>
              <a:rPr lang="en-US" dirty="0"/>
              <a:t>1099-NEC</a:t>
            </a:r>
          </a:p>
          <a:p>
            <a:r>
              <a:rPr lang="en-US" dirty="0"/>
              <a:t>Due to recipient January 31st</a:t>
            </a:r>
          </a:p>
          <a:p>
            <a:r>
              <a:rPr lang="en-US" dirty="0"/>
              <a:t>Due to IRS January 31</a:t>
            </a:r>
            <a:r>
              <a:rPr lang="en-US" baseline="30000" dirty="0"/>
              <a:t>st</a:t>
            </a:r>
            <a:r>
              <a:rPr lang="en-US" dirty="0"/>
              <a:t>  (both paper and electronic)</a:t>
            </a:r>
          </a:p>
          <a:p>
            <a:endParaRPr lang="en-US" dirty="0"/>
          </a:p>
        </p:txBody>
      </p:sp>
      <p:pic>
        <p:nvPicPr>
          <p:cNvPr id="9" name="Content Placeholder 8" descr="A close-up of a form&#10;&#10;Description automatically generated">
            <a:extLst>
              <a:ext uri="{FF2B5EF4-FFF2-40B4-BE49-F238E27FC236}">
                <a16:creationId xmlns:a16="http://schemas.microsoft.com/office/drawing/2014/main" id="{3EEEF126-78AF-C025-1324-8049599D0166}"/>
              </a:ext>
            </a:extLst>
          </p:cNvPr>
          <p:cNvPicPr>
            <a:picLocks noGrp="1" noChangeAspect="1"/>
          </p:cNvPicPr>
          <p:nvPr>
            <p:ph sz="half" idx="2"/>
          </p:nvPr>
        </p:nvPicPr>
        <p:blipFill>
          <a:blip r:embed="rId2"/>
          <a:stretch>
            <a:fillRect/>
          </a:stretch>
        </p:blipFill>
        <p:spPr>
          <a:xfrm>
            <a:off x="444500" y="2561182"/>
            <a:ext cx="5157788" cy="3572374"/>
          </a:xfrm>
        </p:spPr>
      </p:pic>
      <p:pic>
        <p:nvPicPr>
          <p:cNvPr id="11" name="Content Placeholder 10" descr="A close-up of a form&#10;&#10;Description automatically generated">
            <a:extLst>
              <a:ext uri="{FF2B5EF4-FFF2-40B4-BE49-F238E27FC236}">
                <a16:creationId xmlns:a16="http://schemas.microsoft.com/office/drawing/2014/main" id="{5667B45A-A7BE-A9DA-3858-5DE66D9D0BD6}"/>
              </a:ext>
            </a:extLst>
          </p:cNvPr>
          <p:cNvPicPr>
            <a:picLocks noGrp="1" noChangeAspect="1"/>
          </p:cNvPicPr>
          <p:nvPr>
            <p:ph sz="quarter" idx="4"/>
          </p:nvPr>
        </p:nvPicPr>
        <p:blipFill>
          <a:blip r:embed="rId3"/>
          <a:stretch>
            <a:fillRect/>
          </a:stretch>
        </p:blipFill>
        <p:spPr>
          <a:xfrm>
            <a:off x="6475413" y="2561182"/>
            <a:ext cx="5183187" cy="3572374"/>
          </a:xfrm>
        </p:spPr>
      </p:pic>
      <p:sp>
        <p:nvSpPr>
          <p:cNvPr id="3" name="TextBox 2">
            <a:extLst>
              <a:ext uri="{FF2B5EF4-FFF2-40B4-BE49-F238E27FC236}">
                <a16:creationId xmlns:a16="http://schemas.microsoft.com/office/drawing/2014/main" id="{0E34645A-0494-6E0F-AD70-47012247CE0E}"/>
              </a:ext>
            </a:extLst>
          </p:cNvPr>
          <p:cNvSpPr txBox="1"/>
          <p:nvPr/>
        </p:nvSpPr>
        <p:spPr>
          <a:xfrm>
            <a:off x="10185621" y="6497637"/>
            <a:ext cx="1185849" cy="261610"/>
          </a:xfrm>
          <a:prstGeom prst="rect">
            <a:avLst/>
          </a:prstGeom>
          <a:noFill/>
        </p:spPr>
        <p:txBody>
          <a:bodyPr wrap="square" rtlCol="0">
            <a:spAutoFit/>
          </a:bodyPr>
          <a:lstStyle/>
          <a:p>
            <a:r>
              <a:rPr lang="en-US" sz="1100" dirty="0">
                <a:latin typeface="inherit"/>
              </a:rPr>
              <a:t>(IRS, 2024)</a:t>
            </a:r>
          </a:p>
        </p:txBody>
      </p:sp>
    </p:spTree>
    <p:extLst>
      <p:ext uri="{BB962C8B-B14F-4D97-AF65-F5344CB8AC3E}">
        <p14:creationId xmlns:p14="http://schemas.microsoft.com/office/powerpoint/2010/main" val="3607270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B55525F-1704-6688-CCB9-135D0108D4F9}"/>
              </a:ext>
            </a:extLst>
          </p:cNvPr>
          <p:cNvSpPr>
            <a:spLocks noGrp="1"/>
          </p:cNvSpPr>
          <p:nvPr>
            <p:ph type="body" idx="1"/>
          </p:nvPr>
        </p:nvSpPr>
        <p:spPr/>
        <p:txBody>
          <a:bodyPr/>
          <a:lstStyle/>
          <a:p>
            <a:r>
              <a:rPr lang="en-US" dirty="0"/>
              <a:t>Filing, state requirements</a:t>
            </a:r>
          </a:p>
        </p:txBody>
      </p:sp>
      <p:sp>
        <p:nvSpPr>
          <p:cNvPr id="3" name="Slide Number Placeholder 2">
            <a:extLst>
              <a:ext uri="{FF2B5EF4-FFF2-40B4-BE49-F238E27FC236}">
                <a16:creationId xmlns:a16="http://schemas.microsoft.com/office/drawing/2014/main" id="{B5816CFD-3C88-90F4-BCD6-24C8B2F136F1}"/>
              </a:ext>
            </a:extLst>
          </p:cNvPr>
          <p:cNvSpPr>
            <a:spLocks noGrp="1"/>
          </p:cNvSpPr>
          <p:nvPr>
            <p:ph type="sldNum" sz="quarter" idx="12"/>
          </p:nvPr>
        </p:nvSpPr>
        <p:spPr/>
        <p:txBody>
          <a:bodyPr/>
          <a:lstStyle/>
          <a:p>
            <a:fld id="{C263D6C4-4840-40CC-AC84-17E24B3B7BDE}" type="slidenum">
              <a:rPr lang="en-US" noProof="0" smtClean="0"/>
              <a:pPr/>
              <a:t>8</a:t>
            </a:fld>
            <a:endParaRPr lang="en-US" noProof="0" dirty="0"/>
          </a:p>
        </p:txBody>
      </p:sp>
      <p:sp>
        <p:nvSpPr>
          <p:cNvPr id="4" name="Title 3">
            <a:extLst>
              <a:ext uri="{FF2B5EF4-FFF2-40B4-BE49-F238E27FC236}">
                <a16:creationId xmlns:a16="http://schemas.microsoft.com/office/drawing/2014/main" id="{233C5A5B-F375-6F8C-2AA5-1E7D47F43BC4}"/>
              </a:ext>
            </a:extLst>
          </p:cNvPr>
          <p:cNvSpPr>
            <a:spLocks noGrp="1"/>
          </p:cNvSpPr>
          <p:nvPr>
            <p:ph type="title"/>
          </p:nvPr>
        </p:nvSpPr>
        <p:spPr/>
        <p:txBody>
          <a:bodyPr/>
          <a:lstStyle/>
          <a:p>
            <a:r>
              <a:rPr lang="en-US" dirty="0">
                <a:solidFill>
                  <a:schemeClr val="tx1"/>
                </a:solidFill>
              </a:rPr>
              <a:t>Common Questions</a:t>
            </a:r>
          </a:p>
        </p:txBody>
      </p:sp>
    </p:spTree>
    <p:extLst>
      <p:ext uri="{BB962C8B-B14F-4D97-AF65-F5344CB8AC3E}">
        <p14:creationId xmlns:p14="http://schemas.microsoft.com/office/powerpoint/2010/main" val="2869973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4CD37D6-FE32-48E3-A3AD-F07BE6A19FA1}"/>
              </a:ext>
            </a:extLst>
          </p:cNvPr>
          <p:cNvSpPr>
            <a:spLocks noGrp="1"/>
          </p:cNvSpPr>
          <p:nvPr>
            <p:ph type="title"/>
          </p:nvPr>
        </p:nvSpPr>
        <p:spPr>
          <a:xfrm>
            <a:off x="444500" y="542925"/>
            <a:ext cx="11214100" cy="535531"/>
          </a:xfrm>
        </p:spPr>
        <p:txBody>
          <a:bodyPr wrap="square" anchor="t">
            <a:normAutofit/>
          </a:bodyPr>
          <a:lstStyle/>
          <a:p>
            <a:r>
              <a:rPr lang="en-US" sz="3200" dirty="0">
                <a:latin typeface="inherit"/>
              </a:rPr>
              <a:t>How Do I File a 1099 ?</a:t>
            </a:r>
            <a:endParaRPr lang="en-US" sz="1500" dirty="0">
              <a:latin typeface="inherit"/>
            </a:endParaRPr>
          </a:p>
        </p:txBody>
      </p:sp>
      <p:sp>
        <p:nvSpPr>
          <p:cNvPr id="2" name="Slide Number Placeholder 1">
            <a:extLst>
              <a:ext uri="{FF2B5EF4-FFF2-40B4-BE49-F238E27FC236}">
                <a16:creationId xmlns:a16="http://schemas.microsoft.com/office/drawing/2014/main" id="{8EDC7217-2779-44E0-9E6D-3B3879516A1D}"/>
              </a:ext>
            </a:extLst>
          </p:cNvPr>
          <p:cNvSpPr>
            <a:spLocks noGrp="1"/>
          </p:cNvSpPr>
          <p:nvPr>
            <p:ph type="sldNum" sz="quarter" idx="12"/>
          </p:nvPr>
        </p:nvSpPr>
        <p:spPr>
          <a:xfrm>
            <a:off x="11252200" y="6315075"/>
            <a:ext cx="406400" cy="365125"/>
          </a:xfrm>
        </p:spPr>
        <p:txBody>
          <a:bodyPr anchor="ctr">
            <a:normAutofit/>
          </a:bodyPr>
          <a:lstStyle/>
          <a:p>
            <a:pPr>
              <a:spcAft>
                <a:spcPts val="600"/>
              </a:spcAft>
            </a:pPr>
            <a:fld id="{C263D6C4-4840-40CC-AC84-17E24B3B7BDE}" type="slidenum">
              <a:rPr lang="en-US" smtClean="0"/>
              <a:pPr>
                <a:spcAft>
                  <a:spcPts val="600"/>
                </a:spcAft>
              </a:pPr>
              <a:t>9</a:t>
            </a:fld>
            <a:endParaRPr lang="en-US"/>
          </a:p>
        </p:txBody>
      </p:sp>
      <p:sp>
        <p:nvSpPr>
          <p:cNvPr id="4" name="TextBox 3">
            <a:extLst>
              <a:ext uri="{FF2B5EF4-FFF2-40B4-BE49-F238E27FC236}">
                <a16:creationId xmlns:a16="http://schemas.microsoft.com/office/drawing/2014/main" id="{C82EEAFB-98C4-438B-3AE1-AB32FD8F2808}"/>
              </a:ext>
            </a:extLst>
          </p:cNvPr>
          <p:cNvSpPr txBox="1"/>
          <p:nvPr/>
        </p:nvSpPr>
        <p:spPr>
          <a:xfrm>
            <a:off x="349857" y="1375576"/>
            <a:ext cx="7362907" cy="5601533"/>
          </a:xfrm>
          <a:prstGeom prst="rect">
            <a:avLst/>
          </a:prstGeom>
          <a:noFill/>
        </p:spPr>
        <p:txBody>
          <a:bodyPr wrap="square">
            <a:spAutoFit/>
          </a:bodyPr>
          <a:lstStyle/>
          <a:p>
            <a:pPr algn="l"/>
            <a:r>
              <a:rPr lang="en-US" sz="1600" b="1" i="0" dirty="0">
                <a:solidFill>
                  <a:srgbClr val="00B0F0"/>
                </a:solidFill>
                <a:effectLst/>
                <a:latin typeface="inherit"/>
              </a:rPr>
              <a:t>Filing Directly with the IRS </a:t>
            </a:r>
          </a:p>
          <a:p>
            <a:pPr algn="l"/>
            <a:r>
              <a:rPr lang="en-US" sz="1200" b="1" i="0" dirty="0">
                <a:solidFill>
                  <a:schemeClr val="bg1"/>
                </a:solidFill>
                <a:effectLst/>
                <a:latin typeface="inherit"/>
              </a:rPr>
              <a:t>10 or more returns: E-filing now required</a:t>
            </a:r>
          </a:p>
          <a:p>
            <a:pPr algn="l"/>
            <a:r>
              <a:rPr lang="en-US" sz="1200" b="0" i="0" dirty="0">
                <a:solidFill>
                  <a:schemeClr val="bg1"/>
                </a:solidFill>
                <a:effectLst/>
                <a:latin typeface="inherit"/>
              </a:rPr>
              <a:t>Starting tax year 2023, if you have 10 or more information returns, you must file them electronically. This includes </a:t>
            </a:r>
            <a:r>
              <a:rPr lang="en-US" sz="1200" b="0" i="0" u="sng" dirty="0">
                <a:solidFill>
                  <a:schemeClr val="bg1"/>
                </a:solidFill>
                <a:effectLst/>
                <a:latin typeface="inherit"/>
                <a:hlinkClick r:id="rId2" tooltip="Social Security Employer W-2 Filing Instructions &amp; Information">
                  <a:extLst>
                    <a:ext uri="{A12FA001-AC4F-418D-AE19-62706E023703}">
                      <ahyp:hlinkClr xmlns:ahyp="http://schemas.microsoft.com/office/drawing/2018/hyperlinkcolor" val="tx"/>
                    </a:ext>
                  </a:extLst>
                </a:hlinkClick>
              </a:rPr>
              <a:t>Forms W-2, e-filed with the Social Security Administration</a:t>
            </a:r>
            <a:r>
              <a:rPr lang="en-US" sz="1200" b="0" i="0" dirty="0">
                <a:solidFill>
                  <a:schemeClr val="bg1"/>
                </a:solidFill>
                <a:effectLst/>
                <a:latin typeface="inherit"/>
              </a:rPr>
              <a:t>. Find details on the </a:t>
            </a:r>
            <a:r>
              <a:rPr lang="en-US" sz="1200" b="0" i="0" u="sng" dirty="0">
                <a:solidFill>
                  <a:schemeClr val="bg1"/>
                </a:solidFill>
                <a:effectLst/>
                <a:latin typeface="inherit"/>
                <a:hlinkClick r:id="rId3" tooltip="IRS and Treasury issue final regulations on e-file for businesses">
                  <a:extLst>
                    <a:ext uri="{A12FA001-AC4F-418D-AE19-62706E023703}">
                      <ahyp:hlinkClr xmlns:ahyp="http://schemas.microsoft.com/office/drawing/2018/hyperlinkcolor" val="tx"/>
                    </a:ext>
                  </a:extLst>
                </a:hlinkClick>
              </a:rPr>
              <a:t>final e-file regulations</a:t>
            </a:r>
            <a:r>
              <a:rPr lang="en-US" sz="1200" b="0" i="0" u="sng" dirty="0">
                <a:solidFill>
                  <a:schemeClr val="bg1"/>
                </a:solidFill>
                <a:effectLst/>
                <a:latin typeface="inherit"/>
              </a:rPr>
              <a:t> </a:t>
            </a:r>
            <a:r>
              <a:rPr lang="en-US" sz="1200" b="0" i="0" dirty="0">
                <a:solidFill>
                  <a:schemeClr val="bg1"/>
                </a:solidFill>
                <a:effectLst/>
                <a:latin typeface="inherit"/>
              </a:rPr>
              <a:t>and </a:t>
            </a:r>
            <a:r>
              <a:rPr lang="en-US" sz="1200" b="0" i="0" u="sng" dirty="0">
                <a:solidFill>
                  <a:schemeClr val="bg1"/>
                </a:solidFill>
                <a:effectLst/>
                <a:latin typeface="inherit"/>
                <a:hlinkClick r:id="rId4" tooltip="New electronic filing requirements for Forms W-2">
                  <a:extLst>
                    <a:ext uri="{A12FA001-AC4F-418D-AE19-62706E023703}">
                      <ahyp:hlinkClr xmlns:ahyp="http://schemas.microsoft.com/office/drawing/2018/hyperlinkcolor" val="tx"/>
                    </a:ext>
                  </a:extLst>
                </a:hlinkClick>
              </a:rPr>
              <a:t>requirements for Forms W-2</a:t>
            </a:r>
            <a:r>
              <a:rPr lang="en-US" sz="1200" b="0" i="0" dirty="0">
                <a:solidFill>
                  <a:schemeClr val="bg1"/>
                </a:solidFill>
                <a:effectLst/>
                <a:latin typeface="inherit"/>
              </a:rPr>
              <a:t>.</a:t>
            </a:r>
          </a:p>
          <a:p>
            <a:pPr algn="l"/>
            <a:r>
              <a:rPr lang="en-US" sz="1200" b="0" i="0" dirty="0">
                <a:solidFill>
                  <a:schemeClr val="bg1"/>
                </a:solidFill>
                <a:effectLst/>
                <a:latin typeface="inherit"/>
              </a:rPr>
              <a:t>To e-file, </a:t>
            </a:r>
            <a:r>
              <a:rPr lang="en-US" sz="1200" b="0" i="0" u="sng" dirty="0">
                <a:solidFill>
                  <a:schemeClr val="bg1"/>
                </a:solidFill>
                <a:effectLst/>
                <a:latin typeface="inherit"/>
                <a:hlinkClick r:id="rId5" tooltip="E-file information returns">
                  <a:extLst>
                    <a:ext uri="{A12FA001-AC4F-418D-AE19-62706E023703}">
                      <ahyp:hlinkClr xmlns:ahyp="http://schemas.microsoft.com/office/drawing/2018/hyperlinkcolor" val="tx"/>
                    </a:ext>
                  </a:extLst>
                </a:hlinkClick>
              </a:rPr>
              <a:t>apply now for a Transmitter Control Code (TCC)</a:t>
            </a:r>
            <a:r>
              <a:rPr lang="en-US" sz="1200" b="0" i="0" dirty="0">
                <a:solidFill>
                  <a:schemeClr val="bg1"/>
                </a:solidFill>
                <a:effectLst/>
                <a:latin typeface="inherit"/>
              </a:rPr>
              <a:t>. It may take up to 45 days for processing.</a:t>
            </a:r>
          </a:p>
          <a:p>
            <a:pPr algn="l"/>
            <a:endParaRPr lang="en-US" sz="1200" b="1" i="0" dirty="0">
              <a:solidFill>
                <a:schemeClr val="bg1"/>
              </a:solidFill>
              <a:effectLst/>
              <a:latin typeface="inherit"/>
            </a:endParaRPr>
          </a:p>
          <a:p>
            <a:pPr algn="l"/>
            <a:r>
              <a:rPr lang="en-US" sz="1200" b="1" i="0" dirty="0">
                <a:solidFill>
                  <a:schemeClr val="bg1"/>
                </a:solidFill>
                <a:effectLst/>
                <a:latin typeface="inherit"/>
              </a:rPr>
              <a:t>E-file with software through IRIS Application to Application (A2A)</a:t>
            </a:r>
          </a:p>
          <a:p>
            <a:pPr algn="l"/>
            <a:r>
              <a:rPr lang="en-US" sz="1200" b="0" i="0" dirty="0">
                <a:solidFill>
                  <a:schemeClr val="bg1"/>
                </a:solidFill>
                <a:effectLst/>
                <a:latin typeface="inherit"/>
              </a:rPr>
              <a:t>If you have a third-party software or service or are developing software, you can use IRIS A2A to e-file thousands of returns (up to 100 MB at a time).</a:t>
            </a:r>
          </a:p>
          <a:p>
            <a:pPr algn="l"/>
            <a:endParaRPr lang="en-US" sz="1200" b="1" i="0" dirty="0">
              <a:solidFill>
                <a:schemeClr val="bg1"/>
              </a:solidFill>
              <a:effectLst/>
              <a:latin typeface="inherit"/>
            </a:endParaRPr>
          </a:p>
          <a:p>
            <a:pPr algn="l"/>
            <a:r>
              <a:rPr lang="en-US" sz="1200" b="1" i="0" dirty="0">
                <a:solidFill>
                  <a:schemeClr val="bg1"/>
                </a:solidFill>
                <a:effectLst/>
                <a:latin typeface="inherit"/>
              </a:rPr>
              <a:t>E-file through the IRIS Taxpayer Portal </a:t>
            </a:r>
          </a:p>
          <a:p>
            <a:pPr algn="l"/>
            <a:r>
              <a:rPr lang="en-US" sz="1200" b="0" i="0" dirty="0">
                <a:solidFill>
                  <a:schemeClr val="bg1"/>
                </a:solidFill>
                <a:effectLst/>
                <a:latin typeface="inherit"/>
              </a:rPr>
              <a:t>This free, web-based filing system lets you:</a:t>
            </a:r>
          </a:p>
          <a:p>
            <a:pPr algn="l">
              <a:buFont typeface="Arial" panose="020B0604020202020204" pitchFamily="34" charset="0"/>
              <a:buChar char="•"/>
            </a:pPr>
            <a:r>
              <a:rPr lang="en-US" sz="1200" b="0" i="0" dirty="0">
                <a:solidFill>
                  <a:schemeClr val="bg1"/>
                </a:solidFill>
                <a:effectLst/>
                <a:latin typeface="inherit"/>
              </a:rPr>
              <a:t>E-file up to 100 returns at a time</a:t>
            </a:r>
          </a:p>
          <a:p>
            <a:pPr algn="l">
              <a:buFont typeface="Arial" panose="020B0604020202020204" pitchFamily="34" charset="0"/>
              <a:buChar char="•"/>
            </a:pPr>
            <a:r>
              <a:rPr lang="en-US" sz="1200" b="0" i="0" dirty="0">
                <a:solidFill>
                  <a:schemeClr val="bg1"/>
                </a:solidFill>
                <a:effectLst/>
                <a:latin typeface="inherit"/>
              </a:rPr>
              <a:t>Enter manually or by .csv upload</a:t>
            </a:r>
          </a:p>
          <a:p>
            <a:pPr algn="l">
              <a:buFont typeface="Arial" panose="020B0604020202020204" pitchFamily="34" charset="0"/>
              <a:buChar char="•"/>
            </a:pPr>
            <a:r>
              <a:rPr lang="en-US" sz="1200" b="0" i="0" dirty="0">
                <a:solidFill>
                  <a:schemeClr val="bg1"/>
                </a:solidFill>
                <a:effectLst/>
                <a:latin typeface="inherit"/>
              </a:rPr>
              <a:t>Download payee copies to distribute</a:t>
            </a:r>
          </a:p>
          <a:p>
            <a:pPr algn="l">
              <a:buFont typeface="Arial" panose="020B0604020202020204" pitchFamily="34" charset="0"/>
              <a:buChar char="•"/>
            </a:pPr>
            <a:r>
              <a:rPr lang="en-US" sz="1200" b="0" i="0" dirty="0">
                <a:solidFill>
                  <a:schemeClr val="bg1"/>
                </a:solidFill>
                <a:effectLst/>
                <a:latin typeface="inherit"/>
              </a:rPr>
              <a:t>Keep a record of completed, filed and distributed forms</a:t>
            </a:r>
          </a:p>
          <a:p>
            <a:pPr algn="l">
              <a:buFont typeface="Arial" panose="020B0604020202020204" pitchFamily="34" charset="0"/>
              <a:buChar char="•"/>
            </a:pPr>
            <a:r>
              <a:rPr lang="en-US" sz="1200" b="0" i="0" dirty="0">
                <a:solidFill>
                  <a:schemeClr val="bg1"/>
                </a:solidFill>
                <a:effectLst/>
                <a:latin typeface="inherit"/>
              </a:rPr>
              <a:t>Save and manage issuer information</a:t>
            </a:r>
          </a:p>
          <a:p>
            <a:pPr algn="l"/>
            <a:endParaRPr lang="en-US" sz="1200" b="1" i="0" dirty="0">
              <a:solidFill>
                <a:schemeClr val="bg1"/>
              </a:solidFill>
              <a:effectLst/>
              <a:latin typeface="inherit"/>
            </a:endParaRPr>
          </a:p>
          <a:p>
            <a:pPr algn="l"/>
            <a:r>
              <a:rPr lang="en-US" sz="1200" b="1" i="0" dirty="0">
                <a:solidFill>
                  <a:schemeClr val="bg1"/>
                </a:solidFill>
                <a:effectLst/>
                <a:latin typeface="inherit"/>
              </a:rPr>
              <a:t>Get started</a:t>
            </a:r>
          </a:p>
          <a:p>
            <a:pPr algn="l"/>
            <a:r>
              <a:rPr lang="en-US" sz="1200" b="0" i="0" dirty="0">
                <a:solidFill>
                  <a:schemeClr val="bg1"/>
                </a:solidFill>
                <a:effectLst/>
                <a:latin typeface="inherit"/>
              </a:rPr>
              <a:t>To use the IRIS Taxpayer Portal, you need an IRIS Transmitter Control Code (TCC). This 5-digit code identifies your business when you e-file forms. It can only be used for IRIS.</a:t>
            </a:r>
          </a:p>
          <a:p>
            <a:pPr algn="l"/>
            <a:r>
              <a:rPr lang="en-US" sz="1200" b="0" i="0" u="sng" dirty="0">
                <a:solidFill>
                  <a:schemeClr val="bg1"/>
                </a:solidFill>
                <a:effectLst/>
                <a:latin typeface="inherit"/>
                <a:hlinkClick r:id="rId6" tooltip="IRIS Application for TCC">
                  <a:extLst>
                    <a:ext uri="{A12FA001-AC4F-418D-AE19-62706E023703}">
                      <ahyp:hlinkClr xmlns:ahyp="http://schemas.microsoft.com/office/drawing/2018/hyperlinkcolor" val="tx"/>
                    </a:ext>
                  </a:extLst>
                </a:hlinkClick>
              </a:rPr>
              <a:t>Apply for an IRIS Taxpayer Portal TCC</a:t>
            </a:r>
            <a:endParaRPr lang="en-US" sz="1200" b="0" i="0" dirty="0">
              <a:solidFill>
                <a:schemeClr val="bg1"/>
              </a:solidFill>
              <a:effectLst/>
              <a:latin typeface="inherit"/>
            </a:endParaRPr>
          </a:p>
          <a:p>
            <a:pPr algn="l"/>
            <a:endParaRPr lang="en-US" sz="1200" b="0" i="0" dirty="0">
              <a:solidFill>
                <a:schemeClr val="bg1"/>
              </a:solidFill>
              <a:effectLst/>
              <a:latin typeface="inherit"/>
            </a:endParaRPr>
          </a:p>
          <a:p>
            <a:pPr algn="l"/>
            <a:r>
              <a:rPr lang="en-US" sz="1200" dirty="0">
                <a:solidFill>
                  <a:schemeClr val="bg1"/>
                </a:solidFill>
                <a:latin typeface="inherit"/>
              </a:rPr>
              <a:t>The link to this information is : </a:t>
            </a:r>
            <a:r>
              <a:rPr lang="en-US" sz="1200" dirty="0">
                <a:solidFill>
                  <a:schemeClr val="bg1"/>
                </a:solidFill>
                <a:latin typeface="inherit"/>
                <a:hlinkClick r:id="rId7">
                  <a:extLst>
                    <a:ext uri="{A12FA001-AC4F-418D-AE19-62706E023703}">
                      <ahyp:hlinkClr xmlns:ahyp="http://schemas.microsoft.com/office/drawing/2018/hyperlinkcolor" val="tx"/>
                    </a:ext>
                  </a:extLst>
                </a:hlinkClick>
              </a:rPr>
              <a:t>https://www.irs.gov/filing/e-file-forms-1099-with-iris</a:t>
            </a:r>
            <a:endParaRPr lang="en-US" sz="1200" dirty="0">
              <a:solidFill>
                <a:schemeClr val="bg1"/>
              </a:solidFill>
              <a:latin typeface="inherit"/>
            </a:endParaRPr>
          </a:p>
          <a:p>
            <a:pPr algn="l"/>
            <a:endParaRPr lang="en-US" b="0" i="0" dirty="0">
              <a:solidFill>
                <a:srgbClr val="1B1B1B"/>
              </a:solidFill>
              <a:effectLst/>
              <a:latin typeface="Source Sans Pro" panose="020B0503030403020204" pitchFamily="34" charset="0"/>
            </a:endParaRPr>
          </a:p>
          <a:p>
            <a:pPr algn="l"/>
            <a:r>
              <a:rPr lang="en-US" b="0" i="0" dirty="0">
                <a:solidFill>
                  <a:srgbClr val="1B1B1B"/>
                </a:solidFill>
                <a:effectLst/>
                <a:latin typeface="Source Sans Pro" panose="020B0503030403020204" pitchFamily="34" charset="0"/>
              </a:rPr>
              <a:t>								</a:t>
            </a:r>
          </a:p>
        </p:txBody>
      </p:sp>
      <p:sp>
        <p:nvSpPr>
          <p:cNvPr id="3" name="TextBox 2">
            <a:extLst>
              <a:ext uri="{FF2B5EF4-FFF2-40B4-BE49-F238E27FC236}">
                <a16:creationId xmlns:a16="http://schemas.microsoft.com/office/drawing/2014/main" id="{412457F9-1BA5-B18F-7436-46BC0D85BF09}"/>
              </a:ext>
            </a:extLst>
          </p:cNvPr>
          <p:cNvSpPr txBox="1"/>
          <p:nvPr/>
        </p:nvSpPr>
        <p:spPr>
          <a:xfrm>
            <a:off x="9912846" y="6310868"/>
            <a:ext cx="1542554" cy="261610"/>
          </a:xfrm>
          <a:prstGeom prst="rect">
            <a:avLst/>
          </a:prstGeom>
          <a:noFill/>
        </p:spPr>
        <p:txBody>
          <a:bodyPr wrap="square" rtlCol="0">
            <a:spAutoFit/>
          </a:bodyPr>
          <a:lstStyle/>
          <a:p>
            <a:r>
              <a:rPr lang="en-US" sz="1100" b="0" i="0" dirty="0">
                <a:solidFill>
                  <a:srgbClr val="1B1B1B"/>
                </a:solidFill>
                <a:effectLst/>
                <a:latin typeface="inherit"/>
              </a:rPr>
              <a:t> </a:t>
            </a:r>
            <a:r>
              <a:rPr lang="en-US" sz="1100" b="0" i="0" dirty="0">
                <a:solidFill>
                  <a:srgbClr val="00B0F0"/>
                </a:solidFill>
                <a:effectLst/>
                <a:latin typeface="inherit"/>
              </a:rPr>
              <a:t>(IRS, 2024)</a:t>
            </a:r>
            <a:endParaRPr lang="en-US" sz="1100" dirty="0">
              <a:latin typeface="inherit"/>
            </a:endParaRPr>
          </a:p>
        </p:txBody>
      </p:sp>
    </p:spTree>
    <p:extLst>
      <p:ext uri="{BB962C8B-B14F-4D97-AF65-F5344CB8AC3E}">
        <p14:creationId xmlns:p14="http://schemas.microsoft.com/office/powerpoint/2010/main" val="640136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6687569_Modern blue presentation_AAS_v5" id="{C7B59113-CD15-4341-96CA-86E715D5BE98}" vid="{5A8FDAEB-3DF3-4B3C-A708-49813F8D6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4C103400-4A22-4E35-B588-4C4D42638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26E0C9-B2AA-42E6-97B6-E1B7D9EAF129}">
  <ds:schemaRefs>
    <ds:schemaRef ds:uri="http://schemas.microsoft.com/sharepoint/v3/contenttype/forms"/>
  </ds:schemaRefs>
</ds:datastoreItem>
</file>

<file path=customXml/itemProps3.xml><?xml version="1.0" encoding="utf-8"?>
<ds:datastoreItem xmlns:ds="http://schemas.openxmlformats.org/officeDocument/2006/customXml" ds:itemID="{F5757914-1161-4661-9696-421FD6935CDD}">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
  <TotalTime>2607</TotalTime>
  <Words>1886</Words>
  <Application>Microsoft Office PowerPoint</Application>
  <PresentationFormat>Widescreen</PresentationFormat>
  <Paragraphs>153</Paragraphs>
  <Slides>14</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Google Sans</vt:lpstr>
      <vt:lpstr>inherit</vt:lpstr>
      <vt:lpstr>Source Sans Pro</vt:lpstr>
      <vt:lpstr>Trade Gothic LT Pro</vt:lpstr>
      <vt:lpstr>Trebuchet MS</vt:lpstr>
      <vt:lpstr>Office Theme</vt:lpstr>
      <vt:lpstr>Form 1099 Reporting</vt:lpstr>
      <vt:lpstr>What is a 1099 ?</vt:lpstr>
      <vt:lpstr>Who Receives a 1099 ?</vt:lpstr>
      <vt:lpstr>1099-MISC, Miscellaneous Information</vt:lpstr>
      <vt:lpstr>1099-NEC, Nonemployee Compensation</vt:lpstr>
      <vt:lpstr>Payments to Attorneys</vt:lpstr>
      <vt:lpstr>Sample 1099 Forms</vt:lpstr>
      <vt:lpstr>Common Questions</vt:lpstr>
      <vt:lpstr>How Do I File a 1099 ?</vt:lpstr>
      <vt:lpstr>How Do I File a 1099 ? (cont’d)</vt:lpstr>
      <vt:lpstr>What are the state requirements for 1099’s ?</vt:lpstr>
      <vt:lpstr>Other Helpful Information</vt:lpstr>
      <vt:lpstr>Thank You for your time today !  Please feel free to email me with any questions :  emily.miner@marcumllp.com</vt:lpstr>
      <vt:lpstr>References :  IRS, 2024.  Track1099, 2024.</vt:lpstr>
    </vt:vector>
  </TitlesOfParts>
  <Company>Marcum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 1099 Reporting</dc:title>
  <dc:creator>Miner, Emily</dc:creator>
  <cp:lastModifiedBy>Miner, Emily</cp:lastModifiedBy>
  <cp:revision>1</cp:revision>
  <dcterms:created xsi:type="dcterms:W3CDTF">2024-01-06T20:36:43Z</dcterms:created>
  <dcterms:modified xsi:type="dcterms:W3CDTF">2024-01-10T16:49:11Z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