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36" r:id="rId3"/>
    <p:sldMasterId id="2147483769" r:id="rId4"/>
  </p:sldMasterIdLst>
  <p:notesMasterIdLst>
    <p:notesMasterId r:id="rId18"/>
  </p:notesMasterIdLst>
  <p:handoutMasterIdLst>
    <p:handoutMasterId r:id="rId19"/>
  </p:handoutMasterIdLst>
  <p:sldIdLst>
    <p:sldId id="400" r:id="rId5"/>
    <p:sldId id="294" r:id="rId6"/>
    <p:sldId id="381" r:id="rId7"/>
    <p:sldId id="402" r:id="rId8"/>
    <p:sldId id="382" r:id="rId9"/>
    <p:sldId id="383" r:id="rId10"/>
    <p:sldId id="399" r:id="rId11"/>
    <p:sldId id="398" r:id="rId12"/>
    <p:sldId id="387" r:id="rId13"/>
    <p:sldId id="384" r:id="rId14"/>
    <p:sldId id="388" r:id="rId15"/>
    <p:sldId id="389" r:id="rId16"/>
    <p:sldId id="401"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Hustead" initials="J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p:scale>
          <a:sx n="120" d="100"/>
          <a:sy n="120" d="100"/>
        </p:scale>
        <p:origin x="-1374" y="-48"/>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notesViewPr>
    <p:cSldViewPr>
      <p:cViewPr>
        <p:scale>
          <a:sx n="80" d="100"/>
          <a:sy n="80" d="100"/>
        </p:scale>
        <p:origin x="-3258" y="-2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903" cy="464345"/>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3884548" y="0"/>
            <a:ext cx="2971903" cy="464345"/>
          </a:xfrm>
          <a:prstGeom prst="rect">
            <a:avLst/>
          </a:prstGeom>
        </p:spPr>
        <p:txBody>
          <a:bodyPr vert="horz" lIns="90407" tIns="45203" rIns="90407" bIns="45203" rtlCol="0"/>
          <a:lstStyle>
            <a:lvl1pPr algn="r">
              <a:defRPr sz="1200"/>
            </a:lvl1pPr>
          </a:lstStyle>
          <a:p>
            <a:fld id="{8300372F-9D58-40A3-83BE-16054FB9D43E}" type="datetimeFigureOut">
              <a:rPr lang="en-US" smtClean="0"/>
              <a:t>10/21/2015</a:t>
            </a:fld>
            <a:endParaRPr lang="en-US"/>
          </a:p>
        </p:txBody>
      </p:sp>
      <p:sp>
        <p:nvSpPr>
          <p:cNvPr id="4" name="Footer Placeholder 3"/>
          <p:cNvSpPr>
            <a:spLocks noGrp="1"/>
          </p:cNvSpPr>
          <p:nvPr>
            <p:ph type="ftr" sz="quarter" idx="2"/>
          </p:nvPr>
        </p:nvSpPr>
        <p:spPr>
          <a:xfrm>
            <a:off x="1" y="8830471"/>
            <a:ext cx="2971903" cy="464345"/>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3884548" y="8830471"/>
            <a:ext cx="2971903" cy="464345"/>
          </a:xfrm>
          <a:prstGeom prst="rect">
            <a:avLst/>
          </a:prstGeom>
        </p:spPr>
        <p:txBody>
          <a:bodyPr vert="horz" lIns="90407" tIns="45203" rIns="90407" bIns="45203" rtlCol="0" anchor="b"/>
          <a:lstStyle>
            <a:lvl1pPr algn="r">
              <a:defRPr sz="1200"/>
            </a:lvl1pPr>
          </a:lstStyle>
          <a:p>
            <a:fld id="{F6075EE6-E019-47B7-A96A-8F64910D76FC}" type="slidenum">
              <a:rPr lang="en-US" smtClean="0"/>
              <a:t>‹#›</a:t>
            </a:fld>
            <a:endParaRPr lang="en-US"/>
          </a:p>
        </p:txBody>
      </p:sp>
    </p:spTree>
    <p:extLst>
      <p:ext uri="{BB962C8B-B14F-4D97-AF65-F5344CB8AC3E}">
        <p14:creationId xmlns:p14="http://schemas.microsoft.com/office/powerpoint/2010/main" val="346143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0579" tIns="45289" rIns="90579" bIns="4528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0579" tIns="45289" rIns="90579" bIns="45289" rtlCol="0"/>
          <a:lstStyle>
            <a:lvl1pPr algn="r">
              <a:defRPr sz="1200"/>
            </a:lvl1pPr>
          </a:lstStyle>
          <a:p>
            <a:fld id="{4A97BA2D-C31D-4609-A37A-E01CC80CFEFB}" type="datetimeFigureOut">
              <a:rPr lang="en-US" smtClean="0"/>
              <a:t>10/21/2015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579" tIns="45289" rIns="90579" bIns="4528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0579" tIns="45289" rIns="90579" bIns="452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0579" tIns="45289" rIns="90579" bIns="4528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0579" tIns="45289" rIns="90579" bIns="45289" rtlCol="0" anchor="b"/>
          <a:lstStyle>
            <a:lvl1pPr algn="r">
              <a:defRPr sz="1200"/>
            </a:lvl1pPr>
          </a:lstStyle>
          <a:p>
            <a:fld id="{26553359-2E8B-4F2C-B163-BBA51C3C86A9}" type="slidenum">
              <a:rPr lang="en-US" smtClean="0"/>
              <a:t>‹#›</a:t>
            </a:fld>
            <a:endParaRPr lang="en-US"/>
          </a:p>
        </p:txBody>
      </p:sp>
    </p:spTree>
    <p:extLst>
      <p:ext uri="{BB962C8B-B14F-4D97-AF65-F5344CB8AC3E}">
        <p14:creationId xmlns:p14="http://schemas.microsoft.com/office/powerpoint/2010/main" val="16627676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6458EC-D314-4290-A369-8AF1229F824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7189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a:xfrm>
            <a:off x="751498" y="4415790"/>
            <a:ext cx="5420703" cy="4796615"/>
          </a:xfrm>
        </p:spPr>
        <p:txBody>
          <a:bodyPr/>
          <a:lstStyle/>
          <a:p>
            <a:pPr marL="285170" indent="-285170">
              <a:buFont typeface="Arial" panose="020B0604020202020204" pitchFamily="34" charset="0"/>
              <a:buChar char="•"/>
            </a:pPr>
            <a:r>
              <a:rPr lang="en-US" sz="1400" dirty="0"/>
              <a:t>The definition of high risk profession is important because of the higher threshold that we showed in the earlier slides. </a:t>
            </a:r>
            <a:endParaRPr lang="en-US" sz="1400" dirty="0" smtClean="0"/>
          </a:p>
          <a:p>
            <a:pPr marL="285170" indent="-285170">
              <a:buFont typeface="Arial" panose="020B0604020202020204" pitchFamily="34" charset="0"/>
              <a:buChar char="•"/>
            </a:pPr>
            <a:r>
              <a:rPr lang="en-US" sz="1400" dirty="0" smtClean="0"/>
              <a:t>The </a:t>
            </a:r>
            <a:r>
              <a:rPr lang="en-US" sz="1400" dirty="0"/>
              <a:t>categories mentioned here are specifically identified in the statute – so a lot flexibility in the final regulations on these categories is not likely.  </a:t>
            </a:r>
            <a:endParaRPr lang="en-US" sz="1400" dirty="0" smtClean="0"/>
          </a:p>
          <a:p>
            <a:pPr marL="285170" indent="-285170">
              <a:buFont typeface="Arial" panose="020B0604020202020204" pitchFamily="34" charset="0"/>
              <a:buChar char="•"/>
            </a:pPr>
            <a:r>
              <a:rPr lang="en-US" sz="1400" dirty="0"/>
              <a:t>That said, Treasury has asked for comments on several issues relating to high-risk professions …</a:t>
            </a:r>
          </a:p>
          <a:p>
            <a:pPr marL="285170" indent="-285170">
              <a:buFont typeface="Arial" panose="020B0604020202020204" pitchFamily="34" charset="0"/>
              <a:buChar char="•"/>
            </a:pPr>
            <a:endParaRPr lang="en-US" sz="1400"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438126E-0344-4C73-A020-177800A50F8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22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want to take a few minutes to talk about retirees and the excise tax. First, although many ACA provisions do not apply to retiree-only plans, the excise tax does.</a:t>
            </a:r>
          </a:p>
          <a:p>
            <a:endParaRPr lang="en-US" sz="1400" dirty="0"/>
          </a:p>
          <a:p>
            <a:r>
              <a:rPr lang="en-US" sz="1400" dirty="0"/>
              <a:t>Second, the statute does recognize that coverage for pre-Medicare retirees is generally more expense than active coverage, and so gives such coverage a bump up in the threshold.</a:t>
            </a:r>
          </a:p>
          <a:p>
            <a:endParaRPr lang="en-US" sz="1400" dirty="0"/>
          </a:p>
          <a:p>
            <a:r>
              <a:rPr lang="en-US" sz="1400" dirty="0"/>
              <a:t>Third, the statute also permits the plan sponsor to combine the costs for pre-65 retirees and retirees age 65 and older. This will allow the lower costs for Medicare retirees to offset the higher costs of pre-Medicare retirees and thus lower overall costs. However, Treasury and IRS have not articulated how this special rule interacts with the “benefit package” concept. Under the statute, it appears that these costs could be blended even if pre-65 and Medicare retirees are not in the same benefit package. Nor have they clearly set out when the costs for actives and retirees can be blended.</a:t>
            </a:r>
          </a:p>
          <a:p>
            <a:r>
              <a:rPr lang="en-US" sz="1400" dirty="0"/>
              <a:t>Once we know for sure which groups can be blended – or not blended – each plan sponsor will need to determine the optimal approach.</a:t>
            </a:r>
          </a:p>
        </p:txBody>
      </p:sp>
      <p:sp>
        <p:nvSpPr>
          <p:cNvPr id="4" name="Slide Number Placeholder 3"/>
          <p:cNvSpPr>
            <a:spLocks noGrp="1"/>
          </p:cNvSpPr>
          <p:nvPr>
            <p:ph type="sldNum" sz="quarter" idx="10"/>
          </p:nvPr>
        </p:nvSpPr>
        <p:spPr/>
        <p:txBody>
          <a:bodyPr/>
          <a:lstStyle/>
          <a:p>
            <a:fld id="{016458EC-D314-4290-A369-8AF1229F824A}" type="slidenum">
              <a:rPr lang="en-US" smtClean="0"/>
              <a:t>11</a:t>
            </a:fld>
            <a:endParaRPr lang="en-US" dirty="0"/>
          </a:p>
        </p:txBody>
      </p:sp>
    </p:spTree>
    <p:extLst>
      <p:ext uri="{BB962C8B-B14F-4D97-AF65-F5344CB8AC3E}">
        <p14:creationId xmlns:p14="http://schemas.microsoft.com/office/powerpoint/2010/main" val="315671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coverage provider pays.</a:t>
            </a:r>
          </a:p>
          <a:p>
            <a:r>
              <a:rPr lang="en-US" sz="1400" dirty="0" smtClean="0"/>
              <a:t>For insured benefits, that means the health insurer.</a:t>
            </a:r>
          </a:p>
          <a:p>
            <a:r>
              <a:rPr lang="en-US" sz="1400" dirty="0" smtClean="0"/>
              <a:t>Where an employer contributes to an HSA,  the employer is the coverage provider.</a:t>
            </a:r>
          </a:p>
          <a:p>
            <a:r>
              <a:rPr lang="en-US" sz="1400" dirty="0" smtClean="0"/>
              <a:t>For other self-insured benefits, the </a:t>
            </a:r>
            <a:r>
              <a:rPr lang="en-US" sz="1400" dirty="0"/>
              <a:t>“coverage provider” is the person who administers the benefits. </a:t>
            </a:r>
            <a:endParaRPr lang="en-US" sz="1400" dirty="0" smtClean="0"/>
          </a:p>
          <a:p>
            <a:endParaRPr lang="en-US" sz="1400" dirty="0"/>
          </a:p>
          <a:p>
            <a:r>
              <a:rPr lang="en-US" sz="1400" dirty="0" smtClean="0"/>
              <a:t>Notice </a:t>
            </a:r>
            <a:r>
              <a:rPr lang="en-US" sz="1400" dirty="0"/>
              <a:t>2015-52 notes that this concept – the person who administers the benefits – is not defined in the ACA or in any other law and asked for comments on how to define it. </a:t>
            </a:r>
          </a:p>
          <a:p>
            <a:endParaRPr lang="en-US" sz="1400" dirty="0"/>
          </a:p>
          <a:p>
            <a:r>
              <a:rPr lang="en-US" sz="1400" dirty="0"/>
              <a:t>The basic question is:</a:t>
            </a:r>
          </a:p>
          <a:p>
            <a:endParaRPr lang="en-US" sz="1400" dirty="0"/>
          </a:p>
          <a:p>
            <a:r>
              <a:rPr lang="en-US" sz="1400" dirty="0"/>
              <a:t>Should it be the day-to-day administrator or the person with ultimate </a:t>
            </a:r>
            <a:r>
              <a:rPr lang="en-US" sz="1400" dirty="0" smtClean="0"/>
              <a:t>authority  </a:t>
            </a:r>
            <a:r>
              <a:rPr lang="en-US" sz="1400" dirty="0"/>
              <a:t>-- i.e., the plan sponsor</a:t>
            </a:r>
            <a:r>
              <a:rPr lang="en-US" sz="1400" dirty="0" smtClean="0"/>
              <a:t>?</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016458EC-D314-4290-A369-8AF1229F824A}" type="slidenum">
              <a:rPr lang="en-US" smtClean="0"/>
              <a:t>12</a:t>
            </a:fld>
            <a:endParaRPr lang="en-US" dirty="0"/>
          </a:p>
        </p:txBody>
      </p:sp>
    </p:spTree>
    <p:extLst>
      <p:ext uri="{BB962C8B-B14F-4D97-AF65-F5344CB8AC3E}">
        <p14:creationId xmlns:p14="http://schemas.microsoft.com/office/powerpoint/2010/main" val="100786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350A4-DD73-4A6C-8B2B-FDD683F5DC2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0533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dirty="0" smtClean="0"/>
          </a:p>
        </p:txBody>
      </p:sp>
      <p:sp>
        <p:nvSpPr>
          <p:cNvPr id="56324" name="Slide Number Placeholder 3"/>
          <p:cNvSpPr>
            <a:spLocks noGrp="1"/>
          </p:cNvSpPr>
          <p:nvPr>
            <p:ph type="sldNum" sz="quarter" idx="5"/>
          </p:nvPr>
        </p:nvSpPr>
        <p:spPr>
          <a:noFill/>
        </p:spPr>
        <p:txBody>
          <a:bodyPr/>
          <a:lstStyle>
            <a:lvl1pPr defTabSz="909798" eaLnBrk="0" hangingPunct="0">
              <a:defRPr sz="2100">
                <a:solidFill>
                  <a:schemeClr val="tx1"/>
                </a:solidFill>
                <a:latin typeface="Arial" charset="0"/>
              </a:defRPr>
            </a:lvl1pPr>
            <a:lvl2pPr marL="724125" indent="-278510" defTabSz="909798" eaLnBrk="0" hangingPunct="0">
              <a:defRPr sz="2100">
                <a:solidFill>
                  <a:schemeClr val="tx1"/>
                </a:solidFill>
                <a:latin typeface="Arial" charset="0"/>
              </a:defRPr>
            </a:lvl2pPr>
            <a:lvl3pPr marL="1114038" indent="-222807" defTabSz="909798" eaLnBrk="0" hangingPunct="0">
              <a:defRPr sz="2100">
                <a:solidFill>
                  <a:schemeClr val="tx1"/>
                </a:solidFill>
                <a:latin typeface="Arial" charset="0"/>
              </a:defRPr>
            </a:lvl3pPr>
            <a:lvl4pPr marL="1559654" indent="-222807" defTabSz="909798" eaLnBrk="0" hangingPunct="0">
              <a:defRPr sz="2100">
                <a:solidFill>
                  <a:schemeClr val="tx1"/>
                </a:solidFill>
                <a:latin typeface="Arial" charset="0"/>
              </a:defRPr>
            </a:lvl4pPr>
            <a:lvl5pPr marL="2005268" indent="-222807" defTabSz="909798" eaLnBrk="0" hangingPunct="0">
              <a:defRPr sz="2100">
                <a:solidFill>
                  <a:schemeClr val="tx1"/>
                </a:solidFill>
                <a:latin typeface="Arial" charset="0"/>
              </a:defRPr>
            </a:lvl5pPr>
            <a:lvl6pPr marL="2450884" indent="-222807" defTabSz="909798" eaLnBrk="0" fontAlgn="base" hangingPunct="0">
              <a:lnSpc>
                <a:spcPct val="90000"/>
              </a:lnSpc>
              <a:spcBef>
                <a:spcPct val="50000"/>
              </a:spcBef>
              <a:spcAft>
                <a:spcPct val="0"/>
              </a:spcAft>
              <a:defRPr sz="2100">
                <a:solidFill>
                  <a:schemeClr val="tx1"/>
                </a:solidFill>
                <a:latin typeface="Arial" charset="0"/>
              </a:defRPr>
            </a:lvl6pPr>
            <a:lvl7pPr marL="2896500" indent="-222807" defTabSz="909798" eaLnBrk="0" fontAlgn="base" hangingPunct="0">
              <a:lnSpc>
                <a:spcPct val="90000"/>
              </a:lnSpc>
              <a:spcBef>
                <a:spcPct val="50000"/>
              </a:spcBef>
              <a:spcAft>
                <a:spcPct val="0"/>
              </a:spcAft>
              <a:defRPr sz="2100">
                <a:solidFill>
                  <a:schemeClr val="tx1"/>
                </a:solidFill>
                <a:latin typeface="Arial" charset="0"/>
              </a:defRPr>
            </a:lvl7pPr>
            <a:lvl8pPr marL="3342114" indent="-222807" defTabSz="909798" eaLnBrk="0" fontAlgn="base" hangingPunct="0">
              <a:lnSpc>
                <a:spcPct val="90000"/>
              </a:lnSpc>
              <a:spcBef>
                <a:spcPct val="50000"/>
              </a:spcBef>
              <a:spcAft>
                <a:spcPct val="0"/>
              </a:spcAft>
              <a:defRPr sz="2100">
                <a:solidFill>
                  <a:schemeClr val="tx1"/>
                </a:solidFill>
                <a:latin typeface="Arial" charset="0"/>
              </a:defRPr>
            </a:lvl8pPr>
            <a:lvl9pPr marL="3787730" indent="-222807" defTabSz="909798" eaLnBrk="0" fontAlgn="base" hangingPunct="0">
              <a:lnSpc>
                <a:spcPct val="90000"/>
              </a:lnSpc>
              <a:spcBef>
                <a:spcPct val="50000"/>
              </a:spcBef>
              <a:spcAft>
                <a:spcPct val="0"/>
              </a:spcAft>
              <a:defRPr sz="2100">
                <a:solidFill>
                  <a:schemeClr val="tx1"/>
                </a:solidFill>
                <a:latin typeface="Arial" charset="0"/>
              </a:defRPr>
            </a:lvl9pPr>
          </a:lstStyle>
          <a:p>
            <a:pPr eaLnBrk="1" hangingPunct="1"/>
            <a:fld id="{6CD6A852-5323-41FD-9EFF-772347AC53D7}" type="slidenum">
              <a:rPr lang="en-US" sz="1200">
                <a:solidFill>
                  <a:srgbClr val="000000"/>
                </a:solidFill>
              </a:rPr>
              <a:pPr eaLnBrk="1" hangingPunct="1"/>
              <a:t>2</a:t>
            </a:fld>
            <a:endParaRPr 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170" indent="-285170">
              <a:buFont typeface="Arial" panose="020B0604020202020204" pitchFamily="34" charset="0"/>
              <a:buChar char="•"/>
            </a:pPr>
            <a:r>
              <a:rPr lang="en-US" sz="1600" dirty="0"/>
              <a:t>To date, the Treasury Department has released two notices seeking comments on various issues related to the excise tax. </a:t>
            </a:r>
          </a:p>
          <a:p>
            <a:pPr marL="285170" indent="-285170">
              <a:buFont typeface="Arial" panose="020B0604020202020204" pitchFamily="34" charset="0"/>
              <a:buChar char="•"/>
            </a:pPr>
            <a:r>
              <a:rPr lang="en-US" sz="1600" dirty="0" smtClean="0"/>
              <a:t>After </a:t>
            </a:r>
            <a:r>
              <a:rPr lang="en-US" sz="1600" dirty="0"/>
              <a:t>considering all the comments on both notices, Treasury will issue a proposed rule, followed by another comment period, and then a final rule.</a:t>
            </a:r>
          </a:p>
          <a:p>
            <a:pPr marL="285170" indent="-285170">
              <a:buFont typeface="Arial" panose="020B0604020202020204" pitchFamily="34" charset="0"/>
              <a:buChar char="•"/>
            </a:pPr>
            <a:r>
              <a:rPr lang="en-US" sz="1600" dirty="0"/>
              <a:t>I’ve heard one Treasury official say they hope to have final regulations out by the end of 2016, but that may be ambitious. </a:t>
            </a:r>
          </a:p>
        </p:txBody>
      </p:sp>
      <p:sp>
        <p:nvSpPr>
          <p:cNvPr id="4" name="Slide Number Placeholder 3"/>
          <p:cNvSpPr>
            <a:spLocks noGrp="1"/>
          </p:cNvSpPr>
          <p:nvPr>
            <p:ph type="sldNum" sz="quarter" idx="10"/>
          </p:nvPr>
        </p:nvSpPr>
        <p:spPr/>
        <p:txBody>
          <a:bodyPr/>
          <a:lstStyle/>
          <a:p>
            <a:fld id="{D7F1DE2C-BCE2-48D9-8898-6140BEAE9B0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2922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general rule is that the cost of coverage will be determined under rules similar to COBRA. </a:t>
            </a:r>
          </a:p>
          <a:p>
            <a:endParaRPr lang="en-US" sz="1400" dirty="0"/>
          </a:p>
          <a:p>
            <a:r>
              <a:rPr lang="en-US" sz="1400" dirty="0"/>
              <a:t>For self-insured plans, existing COBRA regulations permit COBRA premiums to be set based on the actuarial basis method or the past-cost method. </a:t>
            </a:r>
          </a:p>
          <a:p>
            <a:endParaRPr lang="en-US" sz="1400" dirty="0"/>
          </a:p>
          <a:p>
            <a:r>
              <a:rPr lang="en-US" sz="1400" dirty="0"/>
              <a:t>Notice 2015-16 explains how these methods might be applied to calculating the cost of coverage under the excise tax.</a:t>
            </a:r>
          </a:p>
          <a:p>
            <a:endParaRPr lang="en-US" sz="1400" dirty="0"/>
          </a:p>
          <a:p>
            <a:r>
              <a:rPr lang="en-US" sz="1400" dirty="0"/>
              <a:t>The notice also explores the possibility of determining the cost of coverage after the end of the plan year. That would be very different from how COBRA rates are calculated, which, as you know are set in advance of the plan year.</a:t>
            </a:r>
          </a:p>
        </p:txBody>
      </p:sp>
      <p:sp>
        <p:nvSpPr>
          <p:cNvPr id="4" name="Slide Number Placeholder 3"/>
          <p:cNvSpPr>
            <a:spLocks noGrp="1"/>
          </p:cNvSpPr>
          <p:nvPr>
            <p:ph type="sldNum" sz="quarter" idx="10"/>
          </p:nvPr>
        </p:nvSpPr>
        <p:spPr/>
        <p:txBody>
          <a:bodyPr/>
          <a:lstStyle/>
          <a:p>
            <a:fld id="{016458EC-D314-4290-A369-8AF1229F824A}" type="slidenum">
              <a:rPr lang="en-US" smtClean="0"/>
              <a:t>4</a:t>
            </a:fld>
            <a:endParaRPr lang="en-US" dirty="0"/>
          </a:p>
        </p:txBody>
      </p:sp>
    </p:spTree>
    <p:extLst>
      <p:ext uri="{BB962C8B-B14F-4D97-AF65-F5344CB8AC3E}">
        <p14:creationId xmlns:p14="http://schemas.microsoft.com/office/powerpoint/2010/main" val="284418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Notice 2015-16 suggests an approach that would calculate the cost of coverage separately for each benefit package offered under the plan.</a:t>
            </a:r>
          </a:p>
          <a:p>
            <a:endParaRPr lang="en-US" sz="1400" dirty="0"/>
          </a:p>
          <a:p>
            <a:r>
              <a:rPr lang="en-US" sz="1400" dirty="0"/>
              <a:t>For example, the costs for people enrolled in a high option plan would be separated from the costs for people in the standard option plan. Costs for people enrolled in the HMO would be separated from costs for the PPO, etc.</a:t>
            </a:r>
          </a:p>
          <a:p>
            <a:endParaRPr lang="en-US" sz="1400" dirty="0"/>
          </a:p>
          <a:p>
            <a:r>
              <a:rPr lang="en-US" sz="1400" dirty="0"/>
              <a:t>Then, the notice sets out other ways that enrollees would be – or could be -- grouped together or separated. The notice refers to these rules as mandatory and permissive disaggregation rules. The point is: how can –or must – a plan sponsor group or separate groups of covered individuals when calculating the cost of coverage.</a:t>
            </a:r>
          </a:p>
        </p:txBody>
      </p:sp>
      <p:sp>
        <p:nvSpPr>
          <p:cNvPr id="4" name="Slide Number Placeholder 3"/>
          <p:cNvSpPr>
            <a:spLocks noGrp="1"/>
          </p:cNvSpPr>
          <p:nvPr>
            <p:ph type="sldNum" sz="quarter" idx="10"/>
          </p:nvPr>
        </p:nvSpPr>
        <p:spPr/>
        <p:txBody>
          <a:bodyPr/>
          <a:lstStyle/>
          <a:p>
            <a:fld id="{016458EC-D314-4290-A369-8AF1229F824A}" type="slidenum">
              <a:rPr lang="en-US" smtClean="0"/>
              <a:t>5</a:t>
            </a:fld>
            <a:endParaRPr lang="en-US" dirty="0"/>
          </a:p>
        </p:txBody>
      </p:sp>
    </p:spTree>
    <p:extLst>
      <p:ext uri="{BB962C8B-B14F-4D97-AF65-F5344CB8AC3E}">
        <p14:creationId xmlns:p14="http://schemas.microsoft.com/office/powerpoint/2010/main" val="147131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dirty="0" smtClean="0"/>
              <a:t>look first at a single </a:t>
            </a:r>
            <a:r>
              <a:rPr lang="en-US" dirty="0"/>
              <a:t>employer </a:t>
            </a:r>
            <a:r>
              <a:rPr lang="en-US" dirty="0" smtClean="0"/>
              <a:t>plan – because that is the only type of plan discussed in the notice. Our </a:t>
            </a:r>
            <a:r>
              <a:rPr lang="en-US" dirty="0"/>
              <a:t>best guess is that when calculating the excise tax, </a:t>
            </a:r>
            <a:r>
              <a:rPr lang="en-US" dirty="0" smtClean="0"/>
              <a:t>it might look something </a:t>
            </a:r>
            <a:r>
              <a:rPr lang="en-US" dirty="0"/>
              <a:t>like this</a:t>
            </a:r>
            <a:r>
              <a:rPr lang="en-US" dirty="0" smtClean="0"/>
              <a:t>.</a:t>
            </a:r>
          </a:p>
          <a:p>
            <a:endParaRPr lang="en-US" dirty="0"/>
          </a:p>
          <a:p>
            <a:r>
              <a:rPr lang="en-US" dirty="0" smtClean="0"/>
              <a:t>The green shading reflects what plan sponsors must do (according to the suggested approach in the notice). The blue shading reflects optional ways to separate or combine groups.</a:t>
            </a:r>
          </a:p>
          <a:p>
            <a:endParaRPr lang="en-US" dirty="0"/>
          </a:p>
          <a:p>
            <a:r>
              <a:rPr lang="en-US" dirty="0" smtClean="0"/>
              <a:t>First, separate by benefit package. Then, at a minimum, split enrollees into two groups: those enrolled in self-only coverage and those enrolled in any other coverage tier. Then calculate their costs separately and compare them to the self-only and other-than-self-only thresholds (respectively).</a:t>
            </a:r>
            <a:endParaRPr lang="en-US" dirty="0"/>
          </a:p>
          <a:p>
            <a:endParaRPr lang="en-US" dirty="0"/>
          </a:p>
          <a:p>
            <a:r>
              <a:rPr lang="en-US" dirty="0" smtClean="0"/>
              <a:t>The optional ways to separate groups are shown in blue. For example, you could separate actives from retirees  enrolled in the same benefit package. That appears to mean you could also lump their costs together. Same with other differences, such as geographic differences. For example, workers in a high-cost state such as NY could be separated from workers in a lower-cost state. (Of course, depending on the numbers, you might be better off blending those costs.)</a:t>
            </a:r>
          </a:p>
          <a:p>
            <a:endParaRPr lang="en-US" dirty="0"/>
          </a:p>
          <a:p>
            <a:r>
              <a:rPr lang="en-US" dirty="0" smtClean="0"/>
              <a:t>Also, you could split  out the costs for different coverage tiers (for example, employee plus one vs. family). Again, you might be better off blending those costs.</a:t>
            </a:r>
            <a:endParaRPr lang="en-US" dirty="0"/>
          </a:p>
        </p:txBody>
      </p:sp>
      <p:sp>
        <p:nvSpPr>
          <p:cNvPr id="4" name="Slide Number Placeholder 3"/>
          <p:cNvSpPr>
            <a:spLocks noGrp="1"/>
          </p:cNvSpPr>
          <p:nvPr>
            <p:ph type="sldNum" sz="quarter" idx="10"/>
          </p:nvPr>
        </p:nvSpPr>
        <p:spPr/>
        <p:txBody>
          <a:bodyPr/>
          <a:lstStyle/>
          <a:p>
            <a:fld id="{D7F1DE2C-BCE2-48D9-8898-6140BEAE9B0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9030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8126E-0344-4C73-A020-177800A50F86}" type="slidenum">
              <a:rPr lang="en-US" smtClean="0"/>
              <a:t>7</a:t>
            </a:fld>
            <a:endParaRPr lang="en-US" dirty="0"/>
          </a:p>
        </p:txBody>
      </p:sp>
    </p:spTree>
    <p:extLst>
      <p:ext uri="{BB962C8B-B14F-4D97-AF65-F5344CB8AC3E}">
        <p14:creationId xmlns:p14="http://schemas.microsoft.com/office/powerpoint/2010/main" val="274933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53359-2E8B-4F2C-B163-BBA51C3C86A9}" type="slidenum">
              <a:rPr lang="en-US" smtClean="0"/>
              <a:t>8</a:t>
            </a:fld>
            <a:endParaRPr lang="en-US"/>
          </a:p>
        </p:txBody>
      </p:sp>
    </p:spTree>
    <p:extLst>
      <p:ext uri="{BB962C8B-B14F-4D97-AF65-F5344CB8AC3E}">
        <p14:creationId xmlns:p14="http://schemas.microsoft.com/office/powerpoint/2010/main" val="345893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t>HRAs</a:t>
            </a:r>
            <a:r>
              <a:rPr lang="en-US" sz="1400" dirty="0"/>
              <a:t> are not explicitly mentioned in the statute, but based on Notice 2015-16 they will likely be counted. The notice asked for comments on how the cost of the HRA should be determined. For example, should the cost be the annual contribution, or should it be measured by looking at claims paid? The notice also asked for comments on ways to avoid double counting, which could happen if the HRA is used to buy the underlying group coverage. Some </a:t>
            </a:r>
            <a:r>
              <a:rPr lang="en-US" sz="1400" dirty="0" err="1"/>
              <a:t>HRAs</a:t>
            </a:r>
            <a:r>
              <a:rPr lang="en-US" sz="1400" dirty="0"/>
              <a:t> reimburse only for dental or vision expenses; if dental and vision benefits aren’t counted, then hopefully the HRA that only reimburses those expenses won’t be counted either.</a:t>
            </a:r>
          </a:p>
        </p:txBody>
      </p:sp>
      <p:sp>
        <p:nvSpPr>
          <p:cNvPr id="4" name="Slide Number Placeholder 3"/>
          <p:cNvSpPr>
            <a:spLocks noGrp="1"/>
          </p:cNvSpPr>
          <p:nvPr>
            <p:ph type="sldNum" sz="quarter" idx="10"/>
          </p:nvPr>
        </p:nvSpPr>
        <p:spPr/>
        <p:txBody>
          <a:bodyPr/>
          <a:lstStyle/>
          <a:p>
            <a:fld id="{016458EC-D314-4290-A369-8AF1229F824A}" type="slidenum">
              <a:rPr lang="en-US" smtClean="0"/>
              <a:t>9</a:t>
            </a:fld>
            <a:endParaRPr lang="en-US" dirty="0"/>
          </a:p>
        </p:txBody>
      </p:sp>
    </p:spTree>
    <p:extLst>
      <p:ext uri="{BB962C8B-B14F-4D97-AF65-F5344CB8AC3E}">
        <p14:creationId xmlns:p14="http://schemas.microsoft.com/office/powerpoint/2010/main" val="131081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auto">
          <a:xfrm>
            <a:off x="133048" y="6578667"/>
            <a:ext cx="31357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80311"/>
            <a:ext cx="2676912" cy="39319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smtClean="0"/>
              <a:t>Click icon to add picture</a:t>
            </a:r>
            <a:endParaRPr lang="en-US" dirty="0"/>
          </a:p>
        </p:txBody>
      </p:sp>
      <p:sp>
        <p:nvSpPr>
          <p:cNvPr id="16" name="Text Placeholder 3"/>
          <p:cNvSpPr>
            <a:spLocks noGrp="1"/>
          </p:cNvSpPr>
          <p:nvPr>
            <p:ph type="body" sz="quarter" idx="11" hasCustomPrompt="1"/>
          </p:nvPr>
        </p:nvSpPr>
        <p:spPr>
          <a:xfrm>
            <a:off x="0" y="5620334"/>
            <a:ext cx="2961452" cy="378565"/>
          </a:xfrm>
          <a:solidFill>
            <a:schemeClr val="accent4"/>
          </a:solidFill>
        </p:spPr>
        <p:txBody>
          <a:bodyPr wrap="none" lIns="201168" tIns="64008" rIns="201168" bIns="64008" anchor="ctr" anchorCtr="0">
            <a:spAutoFit/>
          </a:bodyPr>
          <a:lstStyle>
            <a:lvl1pPr marL="0" indent="0">
              <a:buFont typeface="Arial" pitchFamily="34" charset="0"/>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DRAFT or Client Name</a:t>
            </a:r>
            <a:endParaRPr lang="en-US" dirty="0"/>
          </a:p>
        </p:txBody>
      </p:sp>
      <p:sp>
        <p:nvSpPr>
          <p:cNvPr id="17"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8"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501376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509" y="6582439"/>
            <a:ext cx="1618491" cy="237744"/>
          </a:xfrm>
          <a:prstGeom prst="rect">
            <a:avLst/>
          </a:prstGeom>
        </p:spPr>
      </p:pic>
      <p:sp>
        <p:nvSpPr>
          <p:cNvPr id="4" name="Slide Number Placeholder 7"/>
          <p:cNvSpPr txBox="1">
            <a:spLocks/>
          </p:cNvSpPr>
          <p:nvPr/>
        </p:nvSpPr>
        <p:spPr>
          <a:xfrm>
            <a:off x="8578971" y="6608806"/>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78342803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8922" y="-17253"/>
            <a:ext cx="8484078" cy="85545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 y="1189037"/>
            <a:ext cx="4343400" cy="24685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189037"/>
            <a:ext cx="4267200" cy="245901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76200" y="3810000"/>
            <a:ext cx="43434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24400" y="3810000"/>
            <a:ext cx="42672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074325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80311"/>
            <a:ext cx="2676912" cy="393193"/>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smtClean="0"/>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1" hasCustomPrompt="1"/>
          </p:nvPr>
        </p:nvSpPr>
        <p:spPr>
          <a:xfrm>
            <a:off x="0" y="5620334"/>
            <a:ext cx="2560701"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675" y="5638800"/>
            <a:ext cx="1513725" cy="1216447"/>
          </a:xfrm>
          <a:prstGeom prst="rect">
            <a:avLst/>
          </a:prstGeom>
        </p:spPr>
      </p:pic>
    </p:spTree>
    <p:extLst>
      <p:ext uri="{BB962C8B-B14F-4D97-AF65-F5344CB8AC3E}">
        <p14:creationId xmlns:p14="http://schemas.microsoft.com/office/powerpoint/2010/main" val="373077428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80311"/>
            <a:ext cx="2675971" cy="393193"/>
          </a:xfrm>
          <a:prstGeom prst="rect">
            <a:avLst/>
          </a:prstGeom>
        </p:spPr>
      </p:pic>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smtClean="0"/>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1" hasCustomPrompt="1"/>
          </p:nvPr>
        </p:nvSpPr>
        <p:spPr>
          <a:xfrm>
            <a:off x="0" y="5620334"/>
            <a:ext cx="2560701"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marL="0" marR="0" lvl="0" indent="0" algn="l" defTabSz="914400" rtl="0" eaLnBrk="1" fontAlgn="base" latinLnBrk="0" hangingPunct="1">
              <a:lnSpc>
                <a:spcPct val="90000"/>
              </a:lnSpc>
              <a:spcBef>
                <a:spcPct val="65000"/>
              </a:spcBef>
              <a:spcAft>
                <a:spcPct val="0"/>
              </a:spcAft>
              <a:buClr>
                <a:schemeClr val="accent5"/>
              </a:buClr>
              <a:buSzTx/>
              <a:buFontTx/>
              <a:buNone/>
              <a:tabLst/>
              <a:defRPr/>
            </a:pPr>
            <a:r>
              <a:rPr lang="en-US" dirty="0" smtClean="0"/>
              <a:t>Click to edit DRAFT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675" y="5638800"/>
            <a:ext cx="1513725" cy="1216447"/>
          </a:xfrm>
          <a:prstGeom prst="rect">
            <a:avLst/>
          </a:prstGeom>
        </p:spPr>
      </p:pic>
    </p:spTree>
    <p:extLst>
      <p:ext uri="{BB962C8B-B14F-4D97-AF65-F5344CB8AC3E}">
        <p14:creationId xmlns:p14="http://schemas.microsoft.com/office/powerpoint/2010/main" val="210804453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Alt_Title Slide">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sp>
        <p:nvSpPr>
          <p:cNvPr id="17"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80311"/>
            <a:ext cx="2676912" cy="393193"/>
          </a:xfrm>
          <a:prstGeom prst="rect">
            <a:avLst/>
          </a:prstGeom>
        </p:spPr>
      </p:pic>
      <p:cxnSp>
        <p:nvCxnSpPr>
          <p:cNvPr id="37" name="Straight Connector 36"/>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icture Placeholder 2"/>
          <p:cNvSpPr>
            <a:spLocks noGrp="1"/>
          </p:cNvSpPr>
          <p:nvPr>
            <p:ph type="pic" sz="quarter" idx="10"/>
          </p:nvPr>
        </p:nvSpPr>
        <p:spPr bwMode="gray">
          <a:xfrm>
            <a:off x="0" y="1295400"/>
            <a:ext cx="3124200" cy="2057400"/>
          </a:xfrm>
        </p:spPr>
        <p:txBody>
          <a:bodyPr/>
          <a:lstStyle>
            <a:lvl1pPr marL="0" indent="0">
              <a:buFontTx/>
              <a:buNone/>
              <a:defRPr/>
            </a:lvl1pPr>
          </a:lstStyle>
          <a:p>
            <a:r>
              <a:rPr lang="en-US" smtClean="0"/>
              <a:t>Click icon to add picture</a:t>
            </a:r>
            <a:endParaRPr lang="en-US" dirty="0"/>
          </a:p>
        </p:txBody>
      </p:sp>
      <p:sp>
        <p:nvSpPr>
          <p:cNvPr id="20" name="Picture Placeholder 2"/>
          <p:cNvSpPr>
            <a:spLocks noGrp="1"/>
          </p:cNvSpPr>
          <p:nvPr>
            <p:ph type="pic" sz="quarter" idx="11"/>
          </p:nvPr>
        </p:nvSpPr>
        <p:spPr bwMode="gray">
          <a:xfrm>
            <a:off x="3200400" y="1295400"/>
            <a:ext cx="4038600" cy="2057400"/>
          </a:xfrm>
        </p:spPr>
        <p:txBody>
          <a:bodyPr/>
          <a:lstStyle>
            <a:lvl1pPr marL="0" indent="0">
              <a:buFontTx/>
              <a:buNone/>
              <a:defRPr/>
            </a:lvl1pPr>
          </a:lstStyle>
          <a:p>
            <a:r>
              <a:rPr lang="en-US" smtClean="0"/>
              <a:t>Click icon to add picture</a:t>
            </a:r>
            <a:endParaRPr lang="en-US" dirty="0"/>
          </a:p>
        </p:txBody>
      </p:sp>
      <p:sp>
        <p:nvSpPr>
          <p:cNvPr id="22" name="Picture Placeholder 2"/>
          <p:cNvSpPr>
            <a:spLocks noGrp="1"/>
          </p:cNvSpPr>
          <p:nvPr>
            <p:ph type="pic" sz="quarter" idx="12"/>
          </p:nvPr>
        </p:nvSpPr>
        <p:spPr bwMode="gray">
          <a:xfrm>
            <a:off x="7315200" y="1295400"/>
            <a:ext cx="1828800" cy="2057400"/>
          </a:xfrm>
        </p:spPr>
        <p:txBody>
          <a:bodyPr/>
          <a:lstStyle>
            <a:lvl1pPr marL="0" indent="0">
              <a:buFontTx/>
              <a:buNone/>
              <a:defRPr/>
            </a:lvl1pPr>
          </a:lstStyle>
          <a:p>
            <a:r>
              <a:rPr lang="en-US" smtClean="0"/>
              <a:t>Click icon to add picture</a:t>
            </a:r>
            <a:endParaRPr lang="en-US" dirty="0"/>
          </a:p>
        </p:txBody>
      </p:sp>
      <p:sp>
        <p:nvSpPr>
          <p:cNvPr id="23"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24"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3" name="Text Placeholder 3"/>
          <p:cNvSpPr>
            <a:spLocks noGrp="1"/>
          </p:cNvSpPr>
          <p:nvPr>
            <p:ph type="body" sz="quarter" idx="13"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53"/>
            <a:ext cx="1513725" cy="1216447"/>
          </a:xfrm>
          <a:prstGeom prst="rect">
            <a:avLst/>
          </a:prstGeom>
        </p:spPr>
      </p:pic>
    </p:spTree>
    <p:extLst>
      <p:ext uri="{BB962C8B-B14F-4D97-AF65-F5344CB8AC3E}">
        <p14:creationId xmlns:p14="http://schemas.microsoft.com/office/powerpoint/2010/main" val="82093277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80311"/>
            <a:ext cx="2675971" cy="393193"/>
          </a:xfrm>
          <a:prstGeom prst="rect">
            <a:avLst/>
          </a:prstGeom>
        </p:spPr>
      </p:pic>
      <p:sp>
        <p:nvSpPr>
          <p:cNvPr id="17"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cxnSp>
        <p:nvCxnSpPr>
          <p:cNvPr id="37" name="Straight Connector 36"/>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icture Placeholder 2"/>
          <p:cNvSpPr>
            <a:spLocks noGrp="1"/>
          </p:cNvSpPr>
          <p:nvPr>
            <p:ph type="pic" sz="quarter" idx="10"/>
          </p:nvPr>
        </p:nvSpPr>
        <p:spPr bwMode="gray">
          <a:xfrm>
            <a:off x="0" y="1295400"/>
            <a:ext cx="3124200" cy="2057400"/>
          </a:xfrm>
        </p:spPr>
        <p:txBody>
          <a:bodyPr/>
          <a:lstStyle>
            <a:lvl1pPr marL="0" indent="0">
              <a:buFontTx/>
              <a:buNone/>
              <a:defRPr/>
            </a:lvl1pPr>
          </a:lstStyle>
          <a:p>
            <a:r>
              <a:rPr lang="en-US" smtClean="0"/>
              <a:t>Click icon to add picture</a:t>
            </a:r>
            <a:endParaRPr lang="en-US" dirty="0"/>
          </a:p>
        </p:txBody>
      </p:sp>
      <p:sp>
        <p:nvSpPr>
          <p:cNvPr id="20" name="Picture Placeholder 2"/>
          <p:cNvSpPr>
            <a:spLocks noGrp="1"/>
          </p:cNvSpPr>
          <p:nvPr>
            <p:ph type="pic" sz="quarter" idx="11"/>
          </p:nvPr>
        </p:nvSpPr>
        <p:spPr bwMode="gray">
          <a:xfrm>
            <a:off x="3200400" y="1295400"/>
            <a:ext cx="4038600" cy="2057400"/>
          </a:xfrm>
        </p:spPr>
        <p:txBody>
          <a:bodyPr/>
          <a:lstStyle>
            <a:lvl1pPr marL="0" indent="0">
              <a:buFontTx/>
              <a:buNone/>
              <a:defRPr/>
            </a:lvl1pPr>
          </a:lstStyle>
          <a:p>
            <a:r>
              <a:rPr lang="en-US" smtClean="0"/>
              <a:t>Click icon to add picture</a:t>
            </a:r>
            <a:endParaRPr lang="en-US" dirty="0"/>
          </a:p>
        </p:txBody>
      </p:sp>
      <p:sp>
        <p:nvSpPr>
          <p:cNvPr id="22" name="Picture Placeholder 2"/>
          <p:cNvSpPr>
            <a:spLocks noGrp="1"/>
          </p:cNvSpPr>
          <p:nvPr>
            <p:ph type="pic" sz="quarter" idx="12"/>
          </p:nvPr>
        </p:nvSpPr>
        <p:spPr bwMode="gray">
          <a:xfrm>
            <a:off x="7315200" y="1295400"/>
            <a:ext cx="1828800" cy="2057400"/>
          </a:xfrm>
        </p:spPr>
        <p:txBody>
          <a:bodyPr/>
          <a:lstStyle>
            <a:lvl1pPr marL="0" indent="0">
              <a:buFontTx/>
              <a:buNone/>
              <a:defRPr/>
            </a:lvl1pPr>
          </a:lstStyle>
          <a:p>
            <a:r>
              <a:rPr lang="en-US" smtClean="0"/>
              <a:t>Click icon to add picture</a:t>
            </a:r>
            <a:endParaRPr lang="en-US" dirty="0"/>
          </a:p>
        </p:txBody>
      </p:sp>
      <p:sp>
        <p:nvSpPr>
          <p:cNvPr id="23"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24"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3" name="Text Placeholder 3"/>
          <p:cNvSpPr>
            <a:spLocks noGrp="1"/>
          </p:cNvSpPr>
          <p:nvPr>
            <p:ph type="body" sz="quarter" idx="13"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53"/>
            <a:ext cx="1513725" cy="1216447"/>
          </a:xfrm>
          <a:prstGeom prst="rect">
            <a:avLst/>
          </a:prstGeom>
        </p:spPr>
      </p:pic>
    </p:spTree>
    <p:extLst>
      <p:ext uri="{BB962C8B-B14F-4D97-AF65-F5344CB8AC3E}">
        <p14:creationId xmlns:p14="http://schemas.microsoft.com/office/powerpoint/2010/main" val="339645188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1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smtClean="0"/>
              <a:t>Client or Plan Name</a:t>
            </a:r>
            <a:endParaRPr lang="en-US" dirty="0"/>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smtClean="0"/>
              <a:t>Presented by:</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7407"/>
            <a:ext cx="2676912" cy="393193"/>
          </a:xfrm>
          <a:prstGeom prst="rect">
            <a:avLst/>
          </a:prstGeom>
        </p:spPr>
      </p:pic>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636568"/>
            <a:ext cx="1513725" cy="1216447"/>
          </a:xfrm>
          <a:prstGeom prst="rect">
            <a:avLst/>
          </a:prstGeom>
        </p:spPr>
      </p:pic>
    </p:spTree>
    <p:extLst>
      <p:ext uri="{BB962C8B-B14F-4D97-AF65-F5344CB8AC3E}">
        <p14:creationId xmlns:p14="http://schemas.microsoft.com/office/powerpoint/2010/main" val="65967319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3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2014 </a:t>
            </a:r>
            <a:r>
              <a:rPr lang="en-US" sz="800" dirty="0">
                <a:solidFill>
                  <a:srgbClr val="616365"/>
                </a:solidFill>
              </a:rPr>
              <a:t>by The Segal Group, Inc. All rights reserved. </a:t>
            </a:r>
          </a:p>
        </p:txBody>
      </p:sp>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smtClean="0"/>
              <a:t>Client or Plan Name</a:t>
            </a:r>
            <a:endParaRPr lang="en-US" dirty="0"/>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smtClean="0"/>
              <a:t>Presented by:</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7407"/>
            <a:ext cx="2675971" cy="393193"/>
          </a:xfrm>
          <a:prstGeom prst="rect">
            <a:avLst/>
          </a:prstGeom>
        </p:spPr>
      </p:pic>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636568"/>
            <a:ext cx="1513725" cy="1216447"/>
          </a:xfrm>
          <a:prstGeom prst="rect">
            <a:avLst/>
          </a:prstGeom>
        </p:spPr>
      </p:pic>
    </p:spTree>
    <p:extLst>
      <p:ext uri="{BB962C8B-B14F-4D97-AF65-F5344CB8AC3E}">
        <p14:creationId xmlns:p14="http://schemas.microsoft.com/office/powerpoint/2010/main" val="49828208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sp>
        <p:nvSpPr>
          <p:cNvPr id="3" name="Text Placeholder 2"/>
          <p:cNvSpPr>
            <a:spLocks noGrp="1"/>
          </p:cNvSpPr>
          <p:nvPr>
            <p:ph type="body" sz="quarter" idx="10" hasCustomPrompt="1"/>
          </p:nvPr>
        </p:nvSpPr>
        <p:spPr bwMode="gray">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23"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966140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2_Section_Page">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sp>
        <p:nvSpPr>
          <p:cNvPr id="3" name="Text Placeholder 2"/>
          <p:cNvSpPr>
            <a:spLocks noGrp="1"/>
          </p:cNvSpPr>
          <p:nvPr>
            <p:ph type="body" sz="quarter" idx="10" hasCustomPrompt="1"/>
          </p:nvPr>
        </p:nvSpPr>
        <p:spPr bwMode="gray">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23"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Tree>
    <p:extLst>
      <p:ext uri="{BB962C8B-B14F-4D97-AF65-F5344CB8AC3E}">
        <p14:creationId xmlns:p14="http://schemas.microsoft.com/office/powerpoint/2010/main" val="305440618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654" y="990600"/>
            <a:ext cx="8915400" cy="5257800"/>
          </a:xfrm>
          <a:prstGeom prst="rect">
            <a:avLst/>
          </a:prstGeom>
        </p:spPr>
        <p:txBody>
          <a:bodyPr/>
          <a:lstStyle>
            <a:lvl1pPr>
              <a:defRPr sz="1800"/>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2400"/>
            </a:lvl1pPr>
          </a:lstStyle>
          <a:p>
            <a:pPr lvl="0"/>
            <a:r>
              <a:rPr lang="en-US" dirty="0" smtClean="0"/>
              <a:t>Click to edit Master title style</a:t>
            </a:r>
          </a:p>
        </p:txBody>
      </p:sp>
    </p:spTree>
    <p:extLst>
      <p:ext uri="{BB962C8B-B14F-4D97-AF65-F5344CB8AC3E}">
        <p14:creationId xmlns:p14="http://schemas.microsoft.com/office/powerpoint/2010/main" val="28094437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16788865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93865551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581400"/>
            <a:ext cx="43434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15854" y="3581400"/>
            <a:ext cx="42672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52906371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8491644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2400"/>
            </a:lvl1pPr>
          </a:lstStyle>
          <a:p>
            <a:pPr lvl="0"/>
            <a:r>
              <a:rPr lang="en-US" smtClean="0"/>
              <a:t>Click to edit Master title style</a:t>
            </a:r>
          </a:p>
        </p:txBody>
      </p:sp>
    </p:spTree>
    <p:extLst>
      <p:ext uri="{BB962C8B-B14F-4D97-AF65-F5344CB8AC3E}">
        <p14:creationId xmlns:p14="http://schemas.microsoft.com/office/powerpoint/2010/main" val="233316715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7"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725629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3" name="Content Placeholder 2"/>
          <p:cNvSpPr>
            <a:spLocks noGrp="1"/>
          </p:cNvSpPr>
          <p:nvPr>
            <p:ph idx="1"/>
          </p:nvPr>
        </p:nvSpPr>
        <p:spPr bwMode="gray">
          <a:xfrm>
            <a:off x="67654" y="990600"/>
            <a:ext cx="8915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15385405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3" name="Content Placeholder 2"/>
          <p:cNvSpPr>
            <a:spLocks noGrp="1"/>
          </p:cNvSpPr>
          <p:nvPr>
            <p:ph sz="half" idx="1"/>
          </p:nvPr>
        </p:nvSpPr>
        <p:spPr bwMode="gray">
          <a:xfrm>
            <a:off x="676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6015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29538480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cxnSp>
        <p:nvCxnSpPr>
          <p:cNvPr id="11" name="Straight Connector 10"/>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67968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7654" y="990600"/>
            <a:ext cx="4343400" cy="2600865"/>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15854" y="990600"/>
            <a:ext cx="4267200" cy="259080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bwMode="gray">
          <a:xfrm>
            <a:off x="67654" y="3733800"/>
            <a:ext cx="43434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1"/>
          </p:nvPr>
        </p:nvSpPr>
        <p:spPr bwMode="gray">
          <a:xfrm>
            <a:off x="4715854" y="3733800"/>
            <a:ext cx="42672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13"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4623490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cxnSp>
        <p:nvCxnSpPr>
          <p:cNvPr id="7" name="Straight Connector 6"/>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6228802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1554" y="990600"/>
            <a:ext cx="4381500" cy="5334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56161992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7"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989921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066800"/>
            <a:ext cx="8686800" cy="5410200"/>
          </a:xfrm>
          <a:prstGeom prst="rect">
            <a:avLst/>
          </a:prstGeom>
        </p:spPr>
        <p:txBody>
          <a:bodyPr/>
          <a:lstStyle>
            <a:lvl1pPr>
              <a:buClr>
                <a:srgbClr val="00549F"/>
              </a:buClr>
              <a:defRPr/>
            </a:lvl1pPr>
            <a:lvl2pPr>
              <a:buClr>
                <a:srgbClr val="00549F"/>
              </a:buClr>
              <a:defRPr/>
            </a:lvl2pPr>
            <a:lvl3pPr>
              <a:buClr>
                <a:srgbClr val="00549F"/>
              </a:buClr>
              <a:defRPr/>
            </a:lvl3pPr>
            <a:lvl4pPr>
              <a:buClr>
                <a:srgbClr val="00549F"/>
              </a:buClr>
              <a:defRPr/>
            </a:lvl4pPr>
            <a:lvl5pPr>
              <a:buClr>
                <a:srgbClr val="0054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49324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0" y="1"/>
            <a:ext cx="9144000" cy="1061358"/>
          </a:xfrm>
          <a:prstGeom prst="rect">
            <a:avLst/>
          </a:prstGeom>
        </p:spPr>
        <p:txBody>
          <a:bodyPr vert="horz" lIns="91440" tIns="45720" rIns="91440" bIns="45720" rtlCol="0" anchor="ctr">
            <a:normAutofit/>
          </a:bodyPr>
          <a:lstStyle>
            <a:lvl1pPr>
              <a:lnSpc>
                <a:spcPct val="90000"/>
              </a:lnSpc>
              <a:defRPr sz="3400"/>
            </a:lvl1pPr>
          </a:lstStyle>
          <a:p>
            <a:r>
              <a:rPr lang="en-US" dirty="0" smtClean="0"/>
              <a:t>Click to Edit Master Title Style</a:t>
            </a:r>
            <a:endParaRPr lang="en-US" dirty="0"/>
          </a:p>
        </p:txBody>
      </p:sp>
      <p:sp>
        <p:nvSpPr>
          <p:cNvPr id="4" name="Content Placeholder 2"/>
          <p:cNvSpPr>
            <a:spLocks noGrp="1"/>
          </p:cNvSpPr>
          <p:nvPr>
            <p:ph idx="1"/>
          </p:nvPr>
        </p:nvSpPr>
        <p:spPr>
          <a:xfrm>
            <a:off x="304800" y="1387929"/>
            <a:ext cx="8686800" cy="4738234"/>
          </a:xfrm>
        </p:spPr>
        <p:txBody>
          <a:bodyPr>
            <a:normAutofit/>
          </a:bodyPr>
          <a:lstStyle>
            <a:lvl1pPr marL="230188" indent="-230188">
              <a:lnSpc>
                <a:spcPct val="90000"/>
              </a:lnSpc>
              <a:spcBef>
                <a:spcPts val="1200"/>
              </a:spcBef>
              <a:buClr>
                <a:schemeClr val="tx2"/>
              </a:buClr>
              <a:buFont typeface="Symbol" panose="05050102010706020507" pitchFamily="18" charset="2"/>
              <a:buChar char="·"/>
              <a:defRPr sz="2400"/>
            </a:lvl1pPr>
            <a:lvl2pPr marL="627063" indent="-285750">
              <a:lnSpc>
                <a:spcPct val="90000"/>
              </a:lnSpc>
              <a:spcBef>
                <a:spcPts val="1200"/>
              </a:spcBef>
              <a:buClr>
                <a:schemeClr val="tx2"/>
              </a:buClr>
              <a:defRPr sz="2000"/>
            </a:lvl2pPr>
            <a:lvl3pPr marL="912813" indent="-228600">
              <a:lnSpc>
                <a:spcPct val="90000"/>
              </a:lnSpc>
              <a:buClr>
                <a:schemeClr val="tx2"/>
              </a:buClr>
              <a:defRPr sz="1800"/>
            </a:lvl3pPr>
            <a:lvl4pPr marL="1262063" indent="-228600">
              <a:lnSpc>
                <a:spcPct val="90000"/>
              </a:lnSpc>
              <a:buClr>
                <a:schemeClr val="tx2"/>
              </a:buClr>
              <a:defRPr sz="1800"/>
            </a:lvl4pPr>
            <a:lvl5pPr marL="1481138" indent="-228600">
              <a:lnSpc>
                <a:spcPct val="90000"/>
              </a:lnSpc>
              <a:buClr>
                <a:schemeClr val="tx2"/>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7"/>
          <p:cNvSpPr txBox="1">
            <a:spLocks/>
          </p:cNvSpPr>
          <p:nvPr userDrawn="1"/>
        </p:nvSpPr>
        <p:spPr>
          <a:xfrm>
            <a:off x="8578972" y="6531429"/>
            <a:ext cx="547777" cy="241590"/>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900" smtClean="0">
                <a:solidFill>
                  <a:prstClr val="white"/>
                </a:solidFill>
                <a:latin typeface="Tahoma" panose="020B0604030504040204" pitchFamily="34" charset="0"/>
                <a:ea typeface="Tahoma" panose="020B0604030504040204" pitchFamily="34" charset="0"/>
                <a:cs typeface="Tahoma" panose="020B0604030504040204" pitchFamily="34" charset="0"/>
              </a:rPr>
              <a:pPr/>
              <a:t>‹#›</a:t>
            </a:fld>
            <a:endParaRPr lang="en-US"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49064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cxnSp>
        <p:nvCxnSpPr>
          <p:cNvPr id="11" name="Straight Connector 10"/>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04788" indent="-204788">
              <a:buFont typeface="Arial" pitchFamily="34" charset="0"/>
              <a:buChar char=" "/>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67654" y="1676400"/>
            <a:ext cx="434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5"/>
          <p:cNvSpPr>
            <a:spLocks noGrp="1"/>
          </p:cNvSpPr>
          <p:nvPr>
            <p:ph sz="quarter" idx="4"/>
          </p:nvPr>
        </p:nvSpPr>
        <p:spPr>
          <a:xfrm>
            <a:off x="4645025" y="1676400"/>
            <a:ext cx="43465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2"/>
          <p:cNvSpPr>
            <a:spLocks noGrp="1"/>
          </p:cNvSpPr>
          <p:nvPr>
            <p:ph type="body" idx="10"/>
          </p:nvPr>
        </p:nvSpPr>
        <p:spPr>
          <a:xfrm>
            <a:off x="4648200" y="990600"/>
            <a:ext cx="4361471" cy="639762"/>
          </a:xfrm>
          <a:prstGeom prst="rect">
            <a:avLst/>
          </a:prstGeom>
        </p:spPr>
        <p:txBody>
          <a:bodyPr anchor="b"/>
          <a:lstStyle>
            <a:lvl1pPr marL="204788" indent="-204788">
              <a:buFont typeface="Arial" pitchFamily="34" charset="0"/>
              <a:buChar char=" "/>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33468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60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733800"/>
            <a:ext cx="4343400" cy="2743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1"/>
          </p:nvPr>
        </p:nvSpPr>
        <p:spPr>
          <a:xfrm>
            <a:off x="4715854" y="3733800"/>
            <a:ext cx="4267200" cy="2743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467351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667997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509" y="6582439"/>
            <a:ext cx="1618491" cy="237744"/>
          </a:xfrm>
          <a:prstGeom prst="rect">
            <a:avLst/>
          </a:prstGeom>
        </p:spPr>
      </p:pic>
      <p:sp>
        <p:nvSpPr>
          <p:cNvPr id="8" name="Slide Number Placeholder 7"/>
          <p:cNvSpPr txBox="1">
            <a:spLocks/>
          </p:cNvSpPr>
          <p:nvPr/>
        </p:nvSpPr>
        <p:spPr>
          <a:xfrm>
            <a:off x="8578971" y="6608806"/>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4913884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Text Box 47"/>
          <p:cNvSpPr txBox="1">
            <a:spLocks noChangeArrowheads="1"/>
          </p:cNvSpPr>
          <p:nvPr/>
        </p:nvSpPr>
        <p:spPr bwMode="auto">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80311"/>
            <a:ext cx="2676912" cy="39319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smtClean="0"/>
              <a:t>Click icon to add picture</a:t>
            </a:r>
            <a:endParaRPr lang="en-US" dirty="0"/>
          </a:p>
        </p:txBody>
      </p:sp>
      <p:sp>
        <p:nvSpPr>
          <p:cNvPr id="17"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8"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025" y="5638800"/>
            <a:ext cx="1317025" cy="1216447"/>
          </a:xfrm>
          <a:prstGeom prst="rect">
            <a:avLst/>
          </a:prstGeom>
        </p:spPr>
      </p:pic>
    </p:spTree>
    <p:extLst>
      <p:ext uri="{BB962C8B-B14F-4D97-AF65-F5344CB8AC3E}">
        <p14:creationId xmlns:p14="http://schemas.microsoft.com/office/powerpoint/2010/main" val="26095608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a:blipFill rotWithShape="1">
            <a:blip r:embed="rId3"/>
            <a:stretch>
              <a:fillRect/>
            </a:stretch>
          </a:blipFill>
        </p:spPr>
      </p:pic>
      <p:sp>
        <p:nvSpPr>
          <p:cNvPr id="3" name="Title 1"/>
          <p:cNvSpPr>
            <a:spLocks noGrp="1"/>
          </p:cNvSpPr>
          <p:nvPr>
            <p:ph type="ctrTitle" hasCustomPrompt="1"/>
          </p:nvPr>
        </p:nvSpPr>
        <p:spPr>
          <a:xfrm>
            <a:off x="685800" y="1306286"/>
            <a:ext cx="8077200" cy="1796143"/>
          </a:xfrm>
        </p:spPr>
        <p:txBody>
          <a:bodyPr anchor="t">
            <a:noAutofit/>
          </a:bodyPr>
          <a:lstStyle>
            <a:lvl1pPr algn="l">
              <a:lnSpc>
                <a:spcPct val="85000"/>
              </a:lnSpc>
              <a:defRPr>
                <a:solidFill>
                  <a:schemeClr val="tx1"/>
                </a:solidFill>
              </a:defRPr>
            </a:lvl1pPr>
          </a:lstStyle>
          <a:p>
            <a:r>
              <a:rPr lang="en-US" dirty="0" smtClean="0"/>
              <a:t>Click to Edit </a:t>
            </a:r>
            <a:br>
              <a:rPr lang="en-US" dirty="0" smtClean="0"/>
            </a:br>
            <a:r>
              <a:rPr lang="en-US" dirty="0" smtClean="0"/>
              <a:t>Master Title Style</a:t>
            </a:r>
            <a:endParaRPr lang="en-US" dirty="0"/>
          </a:p>
        </p:txBody>
      </p:sp>
      <p:sp>
        <p:nvSpPr>
          <p:cNvPr id="4" name="Subtitle 2"/>
          <p:cNvSpPr>
            <a:spLocks noGrp="1"/>
          </p:cNvSpPr>
          <p:nvPr>
            <p:ph type="subTitle" idx="1"/>
          </p:nvPr>
        </p:nvSpPr>
        <p:spPr>
          <a:xfrm>
            <a:off x="685800" y="3880757"/>
            <a:ext cx="4191000" cy="1752600"/>
          </a:xfrm>
        </p:spPr>
        <p:txBody>
          <a:bodyPr>
            <a:noAutofit/>
          </a:bodyPr>
          <a:lstStyle>
            <a:lvl1pPr marL="0" indent="0" algn="l">
              <a:lnSpc>
                <a:spcPct val="90000"/>
              </a:lnSpc>
              <a:buNone/>
              <a:defRPr sz="22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228600" y="6248401"/>
            <a:ext cx="5181600" cy="323165"/>
          </a:xfrm>
          <a:prstGeom prst="rect">
            <a:avLst/>
          </a:prstGeom>
          <a:noFill/>
        </p:spPr>
        <p:txBody>
          <a:bodyPr wrap="square" rtlCol="0">
            <a:noAutofit/>
          </a:bodyPr>
          <a:lstStyle/>
          <a:p>
            <a:pPr>
              <a:lnSpc>
                <a:spcPct val="85000"/>
              </a:lnSpc>
            </a:pPr>
            <a:r>
              <a:rPr lang="en-US" sz="800" dirty="0" smtClean="0">
                <a:solidFill>
                  <a:prstClr val="white"/>
                </a:solidFill>
                <a:latin typeface="Arial Narrow" pitchFamily="34" charset="0"/>
              </a:rPr>
              <a:t>The opinions expressed in this presentation are those of the speaker. The International Foundation disclaims responsibility for views expressed and statements made by the program speakers.</a:t>
            </a:r>
            <a:endParaRPr lang="en-US" sz="800" dirty="0">
              <a:solidFill>
                <a:prstClr val="white"/>
              </a:solidFill>
              <a:latin typeface="Arial Narrow" pitchFamily="34" charset="0"/>
            </a:endParaRPr>
          </a:p>
        </p:txBody>
      </p:sp>
    </p:spTree>
    <p:extLst>
      <p:ext uri="{BB962C8B-B14F-4D97-AF65-F5344CB8AC3E}">
        <p14:creationId xmlns:p14="http://schemas.microsoft.com/office/powerpoint/2010/main" val="35251959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4322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_Title Slide">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a:xfrm>
            <a:off x="4568646" y="3429000"/>
            <a:ext cx="4575354" cy="3429000"/>
          </a:xfrm>
          <a:prstGeom prst="rect">
            <a:avLst/>
          </a:prstGeom>
        </p:spPr>
      </p:pic>
      <p:sp>
        <p:nvSpPr>
          <p:cNvPr id="17" name="Text Box 47"/>
          <p:cNvSpPr txBox="1">
            <a:spLocks noChangeArrowheads="1"/>
          </p:cNvSpPr>
          <p:nvPr/>
        </p:nvSpPr>
        <p:spPr bwMode="auto">
          <a:xfrm>
            <a:off x="133048" y="6578667"/>
            <a:ext cx="31357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80311"/>
            <a:ext cx="2676912" cy="393193"/>
          </a:xfrm>
          <a:prstGeom prst="rect">
            <a:avLst/>
          </a:prstGeom>
        </p:spPr>
      </p:pic>
      <p:cxnSp>
        <p:nvCxnSpPr>
          <p:cNvPr id="35" name="Straight Connector 34"/>
          <p:cNvCxnSpPr/>
          <p:nvPr/>
        </p:nvCxnSpPr>
        <p:spPr bwMode="auto">
          <a:xfrm>
            <a:off x="2971800" y="0"/>
            <a:ext cx="0" cy="342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7181851" y="0"/>
            <a:ext cx="0" cy="342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971800" y="0"/>
            <a:ext cx="0" cy="342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7181851" y="0"/>
            <a:ext cx="0" cy="342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gray">
          <a:xfrm>
            <a:off x="0" y="12954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Picture Placeholder 2"/>
          <p:cNvSpPr>
            <a:spLocks noGrp="1"/>
          </p:cNvSpPr>
          <p:nvPr>
            <p:ph type="pic" sz="quarter" idx="10"/>
          </p:nvPr>
        </p:nvSpPr>
        <p:spPr bwMode="gray">
          <a:xfrm>
            <a:off x="0" y="1371600"/>
            <a:ext cx="3124200" cy="2057400"/>
          </a:xfrm>
          <a:noFill/>
        </p:spPr>
        <p:txBody>
          <a:bodyPr/>
          <a:lstStyle>
            <a:lvl1pPr marL="0" indent="0">
              <a:buFontTx/>
              <a:buNone/>
              <a:defRPr/>
            </a:lvl1pPr>
          </a:lstStyle>
          <a:p>
            <a:r>
              <a:rPr lang="en-US" smtClean="0"/>
              <a:t>Click icon to add picture</a:t>
            </a:r>
            <a:endParaRPr lang="en-US" dirty="0"/>
          </a:p>
        </p:txBody>
      </p:sp>
      <p:sp>
        <p:nvSpPr>
          <p:cNvPr id="23" name="Picture Placeholder 2"/>
          <p:cNvSpPr>
            <a:spLocks noGrp="1"/>
          </p:cNvSpPr>
          <p:nvPr>
            <p:ph type="pic" sz="quarter" idx="11"/>
          </p:nvPr>
        </p:nvSpPr>
        <p:spPr bwMode="gray">
          <a:xfrm>
            <a:off x="3200400" y="1371600"/>
            <a:ext cx="4038600" cy="2057400"/>
          </a:xfrm>
          <a:noFill/>
        </p:spPr>
        <p:txBody>
          <a:bodyPr/>
          <a:lstStyle>
            <a:lvl1pPr marL="0" indent="0">
              <a:buFontTx/>
              <a:buNone/>
              <a:defRPr/>
            </a:lvl1pPr>
          </a:lstStyle>
          <a:p>
            <a:r>
              <a:rPr lang="en-US" smtClean="0"/>
              <a:t>Click icon to add picture</a:t>
            </a:r>
            <a:endParaRPr lang="en-US" dirty="0"/>
          </a:p>
        </p:txBody>
      </p:sp>
      <p:sp>
        <p:nvSpPr>
          <p:cNvPr id="24" name="Picture Placeholder 2"/>
          <p:cNvSpPr>
            <a:spLocks noGrp="1"/>
          </p:cNvSpPr>
          <p:nvPr>
            <p:ph type="pic" sz="quarter" idx="12"/>
          </p:nvPr>
        </p:nvSpPr>
        <p:spPr bwMode="gray">
          <a:xfrm>
            <a:off x="7315200" y="1371600"/>
            <a:ext cx="1828800" cy="2057400"/>
          </a:xfrm>
          <a:noFill/>
        </p:spPr>
        <p:txBody>
          <a:bodyPr/>
          <a:lstStyle>
            <a:lvl1pPr marL="0" indent="0">
              <a:buFontTx/>
              <a:buNone/>
              <a:defRPr/>
            </a:lvl1pPr>
          </a:lstStyle>
          <a:p>
            <a:r>
              <a:rPr lang="en-US" smtClean="0"/>
              <a:t>Click icon to add picture</a:t>
            </a:r>
            <a:endParaRPr lang="en-US" dirty="0"/>
          </a:p>
        </p:txBody>
      </p:sp>
      <p:sp>
        <p:nvSpPr>
          <p:cNvPr id="26"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2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9" name="Text Placeholder 3"/>
          <p:cNvSpPr>
            <a:spLocks noGrp="1"/>
          </p:cNvSpPr>
          <p:nvPr>
            <p:ph type="body" sz="quarter" idx="13" hasCustomPrompt="1"/>
          </p:nvPr>
        </p:nvSpPr>
        <p:spPr>
          <a:xfrm>
            <a:off x="0" y="5620334"/>
            <a:ext cx="2961452" cy="378565"/>
          </a:xfrm>
          <a:solidFill>
            <a:schemeClr val="accent4"/>
          </a:solidFill>
        </p:spPr>
        <p:txBody>
          <a:bodyPr wrap="none" lIns="201168" tIns="64008" rIns="201168" bIns="64008" anchor="ctr" anchorCtr="0">
            <a:spAutoFit/>
          </a:bodyPr>
          <a:lstStyle>
            <a:lvl1pPr marL="0" indent="0">
              <a:buFont typeface="Arial" pitchFamily="34" charset="0"/>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DRAFT or Client Name</a:t>
            </a:r>
            <a:endParaRPr lang="en-US" dirty="0"/>
          </a:p>
        </p:txBody>
      </p:sp>
    </p:spTree>
    <p:extLst>
      <p:ext uri="{BB962C8B-B14F-4D97-AF65-F5344CB8AC3E}">
        <p14:creationId xmlns:p14="http://schemas.microsoft.com/office/powerpoint/2010/main" val="27875530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34244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51034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2561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68568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05570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73327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55649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8988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30769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10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1357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8" name="Text Placeholder 3"/>
          <p:cNvSpPr>
            <a:spLocks noGrp="1"/>
          </p:cNvSpPr>
          <p:nvPr>
            <p:ph type="body" sz="quarter" idx="11" hasCustomPrompt="1"/>
          </p:nvPr>
        </p:nvSpPr>
        <p:spPr>
          <a:xfrm>
            <a:off x="0" y="3733800"/>
            <a:ext cx="1188530"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209550" indent="-209550">
              <a:buNone/>
              <a:defRPr lang="en-US" sz="1800" b="1" dirty="0">
                <a:solidFill>
                  <a:schemeClr val="bg1"/>
                </a:solidFill>
              </a:defRPr>
            </a:lvl1pPr>
          </a:lstStyle>
          <a:p>
            <a:pPr marL="0" lvl="0" indent="0"/>
            <a:r>
              <a:rPr lang="en-US" dirty="0" smtClean="0"/>
              <a:t>DRAFT</a:t>
            </a:r>
            <a:endParaRPr lang="en-US"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smtClean="0"/>
              <a:t>Client or Plan Name</a:t>
            </a:r>
            <a:endParaRPr lang="en-US" dirty="0"/>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smtClean="0"/>
              <a:t>Presented by:</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7407"/>
            <a:ext cx="2676912" cy="393193"/>
          </a:xfrm>
          <a:prstGeom prst="rect">
            <a:avLst/>
          </a:prstGeom>
        </p:spPr>
      </p:pic>
    </p:spTree>
    <p:extLst>
      <p:ext uri="{BB962C8B-B14F-4D97-AF65-F5344CB8AC3E}">
        <p14:creationId xmlns:p14="http://schemas.microsoft.com/office/powerpoint/2010/main" val="25351611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23554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73083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60768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8880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61123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4152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36372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89656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92141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5652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1"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endParaRPr>
          </a:p>
        </p:txBody>
      </p:sp>
      <p:sp>
        <p:nvSpPr>
          <p:cNvPr id="14"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endParaRPr>
          </a:p>
        </p:txBody>
      </p:sp>
      <p:sp>
        <p:nvSpPr>
          <p:cNvPr id="3" name="Text Placeholder 2"/>
          <p:cNvSpPr>
            <a:spLocks noGrp="1"/>
          </p:cNvSpPr>
          <p:nvPr>
            <p:ph type="body" sz="quarter" idx="10" hasCustomPrompt="1"/>
          </p:nvPr>
        </p:nvSpPr>
        <p:spPr>
          <a:xfrm>
            <a:off x="152399" y="1295400"/>
            <a:ext cx="7696201" cy="50781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2400" b="0" dirty="0" smtClean="0">
                <a:latin typeface="Arial Black" pitchFamily="34" charset="0"/>
              </a:defRPr>
            </a:lvl1pPr>
            <a:lvl2pPr>
              <a:defRPr lang="en-US" sz="2000" b="1" dirty="0" smtClean="0"/>
            </a:lvl2pPr>
            <a:lvl3pPr>
              <a:defRPr lang="en-US" sz="2000" b="1" dirty="0" smtClean="0"/>
            </a:lvl3pPr>
            <a:lvl4pPr>
              <a:defRPr lang="en-US" sz="2000" b="1" dirty="0" smtClean="0"/>
            </a:lvl4pPr>
            <a:lvl5pPr>
              <a:defRPr lang="en-US" sz="2000" b="1" dirty="0"/>
            </a:lvl5pPr>
          </a:lstStyle>
          <a:p>
            <a:pPr marL="342900" lvl="0" indent="-342900">
              <a:buFont typeface="+mj-lt"/>
              <a:buNone/>
            </a:pPr>
            <a:r>
              <a:rPr lang="en-US" dirty="0" smtClean="0"/>
              <a:t>	Click to edit Master text styles</a:t>
            </a:r>
          </a:p>
          <a:p>
            <a:pPr marL="569913" lvl="1" indent="-212725"/>
            <a:r>
              <a:rPr lang="en-US" dirty="0" smtClean="0"/>
              <a:t>Second level</a:t>
            </a:r>
          </a:p>
          <a:p>
            <a:pPr marL="914400" lvl="2" indent="-223838"/>
            <a:r>
              <a:rPr lang="en-US" dirty="0" smtClean="0"/>
              <a:t>Third level</a:t>
            </a:r>
          </a:p>
          <a:p>
            <a:pPr marL="1258888" lvl="3" indent="-231775"/>
            <a:r>
              <a:rPr lang="en-US" dirty="0" smtClean="0"/>
              <a:t>Fourth level</a:t>
            </a:r>
          </a:p>
          <a:p>
            <a:pPr marL="1484313" lvl="4" indent="-225425"/>
            <a:r>
              <a:rPr lang="en-US" dirty="0" smtClean="0"/>
              <a:t>Fifth level</a:t>
            </a:r>
            <a:endParaRPr lang="en-US" dirty="0"/>
          </a:p>
        </p:txBody>
      </p:sp>
      <p:sp>
        <p:nvSpPr>
          <p:cNvPr id="15"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endParaRPr>
          </a:p>
        </p:txBody>
      </p:sp>
      <p:sp>
        <p:nvSpPr>
          <p:cNvPr id="17"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endParaRPr>
          </a:p>
        </p:txBody>
      </p:sp>
      <p:sp>
        <p:nvSpPr>
          <p:cNvPr id="19"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2992" y="5943600"/>
            <a:ext cx="2676912" cy="39319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980311"/>
            <a:ext cx="2676912" cy="39319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4509" y="6582439"/>
            <a:ext cx="1618491" cy="237744"/>
          </a:xfrm>
          <a:prstGeom prst="rect">
            <a:avLst/>
          </a:prstGeom>
        </p:spPr>
      </p:pic>
      <p:sp>
        <p:nvSpPr>
          <p:cNvPr id="22" name="Text Box 47"/>
          <p:cNvSpPr txBox="1">
            <a:spLocks noChangeArrowheads="1"/>
          </p:cNvSpPr>
          <p:nvPr/>
        </p:nvSpPr>
        <p:spPr bwMode="auto">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sp>
        <p:nvSpPr>
          <p:cNvPr id="21" name="Slide Number Placeholder 7"/>
          <p:cNvSpPr txBox="1">
            <a:spLocks/>
          </p:cNvSpPr>
          <p:nvPr/>
        </p:nvSpPr>
        <p:spPr>
          <a:xfrm>
            <a:off x="8578971" y="6608806"/>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8795915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2447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27255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917624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5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6263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rot="21098105">
            <a:off x="1985416" y="921244"/>
            <a:ext cx="6223513" cy="5159016"/>
          </a:xfrm>
        </p:spPr>
        <p:txBody>
          <a:bodyPr>
            <a:normAutofit/>
          </a:bodyPr>
          <a:lstStyle>
            <a:lvl1pPr marL="228600" indent="-228600">
              <a:buFont typeface="Arial" pitchFamily="34" charset="0"/>
              <a:buChar char="•"/>
              <a:defRPr sz="16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1"/>
          <p:cNvSpPr txBox="1">
            <a:spLocks/>
          </p:cNvSpPr>
          <p:nvPr userDrawn="1"/>
        </p:nvSpPr>
        <p:spPr>
          <a:xfrm>
            <a:off x="3581400" y="0"/>
            <a:ext cx="5562600" cy="566738"/>
          </a:xfrm>
          <a:prstGeom prst="rect">
            <a:avLst/>
          </a:prstGeom>
        </p:spPr>
        <p:txBody>
          <a:bodyPr vert="horz" lIns="91440" tIns="45720" rIns="91440" bIns="45720" rtlCol="0" anchor="b">
            <a:normAutofit/>
          </a:bodyPr>
          <a:lstStyle>
            <a:lvl1pPr algn="r">
              <a:defRPr sz="2800" b="0" baseline="0">
                <a:solidFill>
                  <a:schemeClr val="bg1"/>
                </a:solidFill>
                <a:latin typeface="Arial Narrow" pitchFamily="34" charset="0"/>
              </a:defRPr>
            </a:lvl1pPr>
          </a:lstStyle>
          <a:p>
            <a:pPr>
              <a:spcBef>
                <a:spcPct val="0"/>
              </a:spcBef>
              <a:defRPr/>
            </a:pPr>
            <a:r>
              <a:rPr lang="en-US" dirty="0" smtClean="0">
                <a:solidFill>
                  <a:prstClr val="white"/>
                </a:solidFill>
                <a:cs typeface="Tahoma" pitchFamily="34" charset="0"/>
              </a:rPr>
              <a:t>Key Take Aways</a:t>
            </a:r>
            <a:endParaRPr lang="en-US" dirty="0">
              <a:solidFill>
                <a:prstClr val="white"/>
              </a:solidFill>
              <a:cs typeface="Tahoma" pitchFamily="34" charset="0"/>
            </a:endParaRPr>
          </a:p>
        </p:txBody>
      </p:sp>
    </p:spTree>
    <p:extLst>
      <p:ext uri="{BB962C8B-B14F-4D97-AF65-F5344CB8AC3E}">
        <p14:creationId xmlns:p14="http://schemas.microsoft.com/office/powerpoint/2010/main" val="40006634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6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843040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031976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Picture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5562600" cy="566738"/>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52600" y="5367338"/>
            <a:ext cx="5562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5"/>
          <p:cNvSpPr>
            <a:spLocks noGrp="1"/>
          </p:cNvSpPr>
          <p:nvPr>
            <p:ph sz="quarter" idx="10" hasCustomPrompt="1"/>
          </p:nvPr>
        </p:nvSpPr>
        <p:spPr>
          <a:xfrm>
            <a:off x="1752600" y="571500"/>
            <a:ext cx="5562600" cy="4163786"/>
          </a:xfrm>
        </p:spPr>
        <p:txBody>
          <a:bodyPr/>
          <a:lstStyle>
            <a:lvl1pPr>
              <a:buNone/>
              <a:defRPr/>
            </a:lvl1pPr>
          </a:lstStyle>
          <a:p>
            <a:pPr lvl="0"/>
            <a:r>
              <a:rPr lang="en-US" dirty="0" smtClean="0"/>
              <a:t>Picture</a:t>
            </a:r>
            <a:endParaRPr lang="en-US" dirty="0"/>
          </a:p>
        </p:txBody>
      </p:sp>
    </p:spTree>
    <p:extLst>
      <p:ext uri="{BB962C8B-B14F-4D97-AF65-F5344CB8AC3E}">
        <p14:creationId xmlns:p14="http://schemas.microsoft.com/office/powerpoint/2010/main" val="4131308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Picture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5562600" cy="566738"/>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52600" y="5367338"/>
            <a:ext cx="5562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5"/>
          <p:cNvSpPr>
            <a:spLocks noGrp="1"/>
          </p:cNvSpPr>
          <p:nvPr>
            <p:ph sz="quarter" idx="10" hasCustomPrompt="1"/>
          </p:nvPr>
        </p:nvSpPr>
        <p:spPr>
          <a:xfrm>
            <a:off x="1752600" y="571500"/>
            <a:ext cx="5562600" cy="4163786"/>
          </a:xfrm>
        </p:spPr>
        <p:txBody>
          <a:bodyPr/>
          <a:lstStyle>
            <a:lvl1pPr>
              <a:buNone/>
              <a:defRPr/>
            </a:lvl1pPr>
          </a:lstStyle>
          <a:p>
            <a:pPr lvl="0"/>
            <a:r>
              <a:rPr lang="en-US" dirty="0" smtClean="0"/>
              <a:t>Picture</a:t>
            </a:r>
            <a:endParaRPr lang="en-US" dirty="0"/>
          </a:p>
        </p:txBody>
      </p:sp>
    </p:spTree>
    <p:extLst>
      <p:ext uri="{BB962C8B-B14F-4D97-AF65-F5344CB8AC3E}">
        <p14:creationId xmlns:p14="http://schemas.microsoft.com/office/powerpoint/2010/main" val="2901968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76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3820484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26861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29"/>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59445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Freeform 30"/>
          <p:cNvSpPr>
            <a:spLocks/>
          </p:cNvSpPr>
          <p:nvPr userDrawn="1"/>
        </p:nvSpPr>
        <p:spPr bwMode="auto">
          <a:xfrm>
            <a:off x="150813" y="150813"/>
            <a:ext cx="8842375" cy="4195762"/>
          </a:xfrm>
          <a:custGeom>
            <a:avLst/>
            <a:gdLst>
              <a:gd name="T0" fmla="*/ 0 w 5570"/>
              <a:gd name="T1" fmla="*/ 0 h 2643"/>
              <a:gd name="T2" fmla="*/ 0 w 5570"/>
              <a:gd name="T3" fmla="*/ 2643 h 2643"/>
              <a:gd name="T4" fmla="*/ 5570 w 5570"/>
              <a:gd name="T5" fmla="*/ 2643 h 2643"/>
              <a:gd name="T6" fmla="*/ 5569 w 5570"/>
              <a:gd name="T7" fmla="*/ 331 h 2643"/>
              <a:gd name="T8" fmla="*/ 5377 w 5570"/>
              <a:gd name="T9" fmla="*/ 1 h 2643"/>
              <a:gd name="T10" fmla="*/ 0 w 5570"/>
              <a:gd name="T11" fmla="*/ 0 h 2643"/>
            </a:gdLst>
            <a:ahLst/>
            <a:cxnLst>
              <a:cxn ang="0">
                <a:pos x="T0" y="T1"/>
              </a:cxn>
              <a:cxn ang="0">
                <a:pos x="T2" y="T3"/>
              </a:cxn>
              <a:cxn ang="0">
                <a:pos x="T4" y="T5"/>
              </a:cxn>
              <a:cxn ang="0">
                <a:pos x="T6" y="T7"/>
              </a:cxn>
              <a:cxn ang="0">
                <a:pos x="T8" y="T9"/>
              </a:cxn>
              <a:cxn ang="0">
                <a:pos x="T10" y="T11"/>
              </a:cxn>
            </a:cxnLst>
            <a:rect l="0" t="0" r="r" b="b"/>
            <a:pathLst>
              <a:path w="5570" h="2643">
                <a:moveTo>
                  <a:pt x="0" y="0"/>
                </a:moveTo>
                <a:lnTo>
                  <a:pt x="0" y="2643"/>
                </a:lnTo>
                <a:lnTo>
                  <a:pt x="5570" y="2643"/>
                </a:lnTo>
                <a:lnTo>
                  <a:pt x="5569" y="331"/>
                </a:lnTo>
                <a:lnTo>
                  <a:pt x="5377" y="1"/>
                </a:lnTo>
                <a:lnTo>
                  <a:pt x="0" y="0"/>
                </a:lnTo>
                <a:close/>
              </a:path>
            </a:pathLst>
          </a:custGeom>
          <a:gradFill rotWithShape="1">
            <a:gsLst>
              <a:gs pos="0">
                <a:srgbClr val="C9CAC8">
                  <a:alpha val="49001"/>
                </a:srgbClr>
              </a:gs>
              <a:gs pos="50000">
                <a:srgbClr val="C9CAC8">
                  <a:gamma/>
                  <a:tint val="0"/>
                  <a:invGamma/>
                </a:srgbClr>
              </a:gs>
              <a:gs pos="100000">
                <a:srgbClr val="C9CAC8">
                  <a:alpha val="49001"/>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0000"/>
              </a:lnSpc>
              <a:spcBef>
                <a:spcPct val="50000"/>
              </a:spcBef>
              <a:spcAft>
                <a:spcPct val="0"/>
              </a:spcAft>
            </a:pPr>
            <a:endParaRPr lang="en-US" sz="1200" dirty="0" smtClean="0">
              <a:solidFill>
                <a:srgbClr val="C4262E"/>
              </a:solidFill>
              <a:latin typeface="Arial Black" pitchFamily="34" charset="0"/>
            </a:endParaRPr>
          </a:p>
        </p:txBody>
      </p:sp>
      <p:sp>
        <p:nvSpPr>
          <p:cNvPr id="14" name="Text Placeholder 2"/>
          <p:cNvSpPr>
            <a:spLocks noGrp="1"/>
          </p:cNvSpPr>
          <p:nvPr>
            <p:ph type="body" sz="quarter" idx="10"/>
          </p:nvPr>
        </p:nvSpPr>
        <p:spPr>
          <a:xfrm>
            <a:off x="583722" y="1524000"/>
            <a:ext cx="8179278" cy="990600"/>
          </a:xfrm>
        </p:spPr>
        <p:txBody>
          <a:bodyPr anchor="b" anchorCtr="0"/>
          <a:lstStyle>
            <a:lvl1pPr marL="0" indent="0">
              <a:buNone/>
              <a:defRPr sz="2800" b="1">
                <a:solidFill>
                  <a:schemeClr val="tx1"/>
                </a:solidFill>
              </a:defRPr>
            </a:lvl1pPr>
          </a:lstStyle>
          <a:p>
            <a:pPr lvl="0"/>
            <a:r>
              <a:rPr lang="en-US" smtClean="0"/>
              <a:t>Click to edit Master text styles</a:t>
            </a:r>
          </a:p>
        </p:txBody>
      </p:sp>
      <p:sp>
        <p:nvSpPr>
          <p:cNvPr id="15" name="Text Placeholder 2"/>
          <p:cNvSpPr>
            <a:spLocks noGrp="1"/>
          </p:cNvSpPr>
          <p:nvPr>
            <p:ph type="body" sz="quarter" idx="11"/>
          </p:nvPr>
        </p:nvSpPr>
        <p:spPr>
          <a:xfrm>
            <a:off x="583722" y="2514600"/>
            <a:ext cx="8179278" cy="914400"/>
          </a:xfrm>
        </p:spPr>
        <p:txBody>
          <a:bodyPr/>
          <a:lstStyle>
            <a:lvl1pPr marL="0" indent="0">
              <a:buNone/>
              <a:defRPr sz="2200" b="1">
                <a:solidFill>
                  <a:schemeClr val="tx2">
                    <a:lumMod val="50000"/>
                    <a:lumOff val="50000"/>
                  </a:schemeClr>
                </a:solidFill>
              </a:defRPr>
            </a:lvl1pPr>
          </a:lstStyle>
          <a:p>
            <a:pPr lvl="0"/>
            <a:r>
              <a:rPr lang="en-US" smtClean="0"/>
              <a:t>Click to edit Master text styles</a:t>
            </a:r>
          </a:p>
        </p:txBody>
      </p:sp>
      <p:pic>
        <p:nvPicPr>
          <p:cNvPr id="13" name="Picture 14" descr="Segal Cover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50" y="5791200"/>
            <a:ext cx="883285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8"/>
          <p:cNvSpPr>
            <a:spLocks/>
          </p:cNvSpPr>
          <p:nvPr userDrawn="1"/>
        </p:nvSpPr>
        <p:spPr bwMode="auto">
          <a:xfrm>
            <a:off x="2286000" y="4495801"/>
            <a:ext cx="2514600" cy="1144587"/>
          </a:xfrm>
          <a:custGeom>
            <a:avLst/>
            <a:gdLst>
              <a:gd name="T0" fmla="*/ 0 w 1584"/>
              <a:gd name="T1" fmla="*/ 0 h 721"/>
              <a:gd name="T2" fmla="*/ 0 w 1584"/>
              <a:gd name="T3" fmla="*/ 720 h 721"/>
              <a:gd name="T4" fmla="*/ 1500 w 1584"/>
              <a:gd name="T5" fmla="*/ 721 h 721"/>
              <a:gd name="T6" fmla="*/ 1584 w 1584"/>
              <a:gd name="T7" fmla="*/ 573 h 721"/>
              <a:gd name="T8" fmla="*/ 1584 w 1584"/>
              <a:gd name="T9" fmla="*/ 0 h 721"/>
              <a:gd name="T10" fmla="*/ 0 w 1584"/>
              <a:gd name="T11" fmla="*/ 0 h 721"/>
            </a:gdLst>
            <a:ahLst/>
            <a:cxnLst>
              <a:cxn ang="0">
                <a:pos x="T0" y="T1"/>
              </a:cxn>
              <a:cxn ang="0">
                <a:pos x="T2" y="T3"/>
              </a:cxn>
              <a:cxn ang="0">
                <a:pos x="T4" y="T5"/>
              </a:cxn>
              <a:cxn ang="0">
                <a:pos x="T6" y="T7"/>
              </a:cxn>
              <a:cxn ang="0">
                <a:pos x="T8" y="T9"/>
              </a:cxn>
              <a:cxn ang="0">
                <a:pos x="T10" y="T11"/>
              </a:cxn>
            </a:cxnLst>
            <a:rect l="0" t="0" r="r" b="b"/>
            <a:pathLst>
              <a:path w="1584" h="721">
                <a:moveTo>
                  <a:pt x="0" y="0"/>
                </a:moveTo>
                <a:lnTo>
                  <a:pt x="0" y="720"/>
                </a:lnTo>
                <a:lnTo>
                  <a:pt x="1500" y="721"/>
                </a:lnTo>
                <a:lnTo>
                  <a:pt x="1584" y="573"/>
                </a:lnTo>
                <a:lnTo>
                  <a:pt x="1584" y="0"/>
                </a:lnTo>
                <a:lnTo>
                  <a:pt x="0" y="0"/>
                </a:lnTo>
              </a:path>
            </a:pathLst>
          </a:custGeom>
          <a:solidFill>
            <a:schemeClr val="accent5">
              <a:lumMod val="75000"/>
            </a:schemeClr>
          </a:solidFill>
          <a:ln>
            <a:noFill/>
          </a:ln>
          <a:effectLst/>
          <a:extLst/>
        </p:spPr>
        <p:txBody>
          <a:bodyPr/>
          <a:lstStyle/>
          <a:p>
            <a:pPr fontAlgn="base">
              <a:lnSpc>
                <a:spcPct val="90000"/>
              </a:lnSpc>
              <a:spcBef>
                <a:spcPct val="50000"/>
              </a:spcBef>
              <a:spcAft>
                <a:spcPct val="0"/>
              </a:spcAft>
            </a:pPr>
            <a:endParaRPr lang="en-US" sz="1600" dirty="0">
              <a:solidFill>
                <a:prstClr val="black"/>
              </a:solidFill>
            </a:endParaRPr>
          </a:p>
        </p:txBody>
      </p:sp>
      <p:sp>
        <p:nvSpPr>
          <p:cNvPr id="17" name="Freeform 9"/>
          <p:cNvSpPr>
            <a:spLocks/>
          </p:cNvSpPr>
          <p:nvPr userDrawn="1"/>
        </p:nvSpPr>
        <p:spPr bwMode="auto">
          <a:xfrm>
            <a:off x="152400" y="4487863"/>
            <a:ext cx="1984375" cy="1150937"/>
          </a:xfrm>
          <a:custGeom>
            <a:avLst/>
            <a:gdLst>
              <a:gd name="T0" fmla="*/ 1250 w 1250"/>
              <a:gd name="T1" fmla="*/ 0 h 725"/>
              <a:gd name="T2" fmla="*/ 1246 w 1250"/>
              <a:gd name="T3" fmla="*/ 576 h 725"/>
              <a:gd name="T4" fmla="*/ 1156 w 1250"/>
              <a:gd name="T5" fmla="*/ 725 h 725"/>
              <a:gd name="T6" fmla="*/ 0 w 1250"/>
              <a:gd name="T7" fmla="*/ 724 h 725"/>
              <a:gd name="T8" fmla="*/ 0 w 1250"/>
              <a:gd name="T9" fmla="*/ 8 h 725"/>
              <a:gd name="T10" fmla="*/ 1244 w 1250"/>
              <a:gd name="T11" fmla="*/ 8 h 725"/>
            </a:gdLst>
            <a:ahLst/>
            <a:cxnLst>
              <a:cxn ang="0">
                <a:pos x="T0" y="T1"/>
              </a:cxn>
              <a:cxn ang="0">
                <a:pos x="T2" y="T3"/>
              </a:cxn>
              <a:cxn ang="0">
                <a:pos x="T4" y="T5"/>
              </a:cxn>
              <a:cxn ang="0">
                <a:pos x="T6" y="T7"/>
              </a:cxn>
              <a:cxn ang="0">
                <a:pos x="T8" y="T9"/>
              </a:cxn>
              <a:cxn ang="0">
                <a:pos x="T10" y="T11"/>
              </a:cxn>
            </a:cxnLst>
            <a:rect l="0" t="0" r="r" b="b"/>
            <a:pathLst>
              <a:path w="1250" h="725">
                <a:moveTo>
                  <a:pt x="1250" y="0"/>
                </a:moveTo>
                <a:lnTo>
                  <a:pt x="1246" y="576"/>
                </a:lnTo>
                <a:lnTo>
                  <a:pt x="1156" y="725"/>
                </a:lnTo>
                <a:lnTo>
                  <a:pt x="0" y="724"/>
                </a:lnTo>
                <a:lnTo>
                  <a:pt x="0" y="8"/>
                </a:lnTo>
                <a:lnTo>
                  <a:pt x="1244" y="8"/>
                </a:lnTo>
              </a:path>
            </a:pathLst>
          </a:custGeom>
          <a:solidFill>
            <a:schemeClr val="accent5"/>
          </a:solidFill>
          <a:ln>
            <a:noFill/>
          </a:ln>
          <a:effectLst/>
          <a:extLst/>
        </p:spPr>
        <p:txBody>
          <a:bodyPr/>
          <a:lstStyle/>
          <a:p>
            <a:pPr fontAlgn="base">
              <a:lnSpc>
                <a:spcPct val="90000"/>
              </a:lnSpc>
              <a:spcBef>
                <a:spcPct val="50000"/>
              </a:spcBef>
              <a:spcAft>
                <a:spcPct val="0"/>
              </a:spcAft>
            </a:pPr>
            <a:endParaRPr lang="en-US" sz="1600" dirty="0">
              <a:solidFill>
                <a:prstClr val="black"/>
              </a:solidFill>
            </a:endParaRPr>
          </a:p>
        </p:txBody>
      </p:sp>
      <p:sp>
        <p:nvSpPr>
          <p:cNvPr id="18" name="Rectangle 10"/>
          <p:cNvSpPr>
            <a:spLocks noChangeArrowheads="1"/>
          </p:cNvSpPr>
          <p:nvPr userDrawn="1"/>
        </p:nvSpPr>
        <p:spPr bwMode="auto">
          <a:xfrm>
            <a:off x="7620000" y="4487863"/>
            <a:ext cx="1371600" cy="1152525"/>
          </a:xfrm>
          <a:prstGeom prst="rect">
            <a:avLst/>
          </a:prstGeom>
          <a:solidFill>
            <a:schemeClr val="accent5"/>
          </a:solidFill>
          <a:ln>
            <a:noFill/>
          </a:ln>
          <a:effectLst/>
          <a:extLst/>
        </p:spPr>
        <p:txBody>
          <a:bodyPr/>
          <a:lstStyle/>
          <a:p>
            <a:pPr fontAlgn="base">
              <a:lnSpc>
                <a:spcPct val="90000"/>
              </a:lnSpc>
              <a:spcBef>
                <a:spcPct val="50000"/>
              </a:spcBef>
              <a:spcAft>
                <a:spcPct val="0"/>
              </a:spcAft>
            </a:pPr>
            <a:endParaRPr lang="en-US" sz="1600" dirty="0">
              <a:solidFill>
                <a:prstClr val="black"/>
              </a:solidFill>
            </a:endParaRPr>
          </a:p>
        </p:txBody>
      </p:sp>
      <p:sp>
        <p:nvSpPr>
          <p:cNvPr id="19" name="Freeform 11"/>
          <p:cNvSpPr>
            <a:spLocks/>
          </p:cNvSpPr>
          <p:nvPr userDrawn="1"/>
        </p:nvSpPr>
        <p:spPr bwMode="auto">
          <a:xfrm>
            <a:off x="4953000" y="4487863"/>
            <a:ext cx="2514600" cy="1144587"/>
          </a:xfrm>
          <a:custGeom>
            <a:avLst/>
            <a:gdLst>
              <a:gd name="T0" fmla="*/ 0 w 1584"/>
              <a:gd name="T1" fmla="*/ 0 h 721"/>
              <a:gd name="T2" fmla="*/ 0 w 1584"/>
              <a:gd name="T3" fmla="*/ 720 h 721"/>
              <a:gd name="T4" fmla="*/ 1500 w 1584"/>
              <a:gd name="T5" fmla="*/ 721 h 721"/>
              <a:gd name="T6" fmla="*/ 1583 w 1584"/>
              <a:gd name="T7" fmla="*/ 575 h 721"/>
              <a:gd name="T8" fmla="*/ 1584 w 1584"/>
              <a:gd name="T9" fmla="*/ 0 h 721"/>
              <a:gd name="T10" fmla="*/ 0 w 1584"/>
              <a:gd name="T11" fmla="*/ 0 h 721"/>
            </a:gdLst>
            <a:ahLst/>
            <a:cxnLst>
              <a:cxn ang="0">
                <a:pos x="T0" y="T1"/>
              </a:cxn>
              <a:cxn ang="0">
                <a:pos x="T2" y="T3"/>
              </a:cxn>
              <a:cxn ang="0">
                <a:pos x="T4" y="T5"/>
              </a:cxn>
              <a:cxn ang="0">
                <a:pos x="T6" y="T7"/>
              </a:cxn>
              <a:cxn ang="0">
                <a:pos x="T8" y="T9"/>
              </a:cxn>
              <a:cxn ang="0">
                <a:pos x="T10" y="T11"/>
              </a:cxn>
            </a:cxnLst>
            <a:rect l="0" t="0" r="r" b="b"/>
            <a:pathLst>
              <a:path w="1584" h="721">
                <a:moveTo>
                  <a:pt x="0" y="0"/>
                </a:moveTo>
                <a:lnTo>
                  <a:pt x="0" y="720"/>
                </a:lnTo>
                <a:lnTo>
                  <a:pt x="1500" y="721"/>
                </a:lnTo>
                <a:lnTo>
                  <a:pt x="1583" y="575"/>
                </a:lnTo>
                <a:lnTo>
                  <a:pt x="1584" y="0"/>
                </a:lnTo>
                <a:lnTo>
                  <a:pt x="0" y="0"/>
                </a:lnTo>
              </a:path>
            </a:pathLst>
          </a:custGeom>
          <a:solidFill>
            <a:schemeClr val="accent5">
              <a:lumMod val="50000"/>
            </a:schemeClr>
          </a:solidFill>
          <a:ln>
            <a:noFill/>
          </a:ln>
          <a:effectLst/>
          <a:extLst/>
        </p:spPr>
        <p:txBody>
          <a:bodyPr/>
          <a:lstStyle/>
          <a:p>
            <a:pPr fontAlgn="base">
              <a:lnSpc>
                <a:spcPct val="90000"/>
              </a:lnSpc>
              <a:spcBef>
                <a:spcPct val="50000"/>
              </a:spcBef>
              <a:spcAft>
                <a:spcPct val="0"/>
              </a:spcAft>
            </a:pPr>
            <a:endParaRPr lang="en-US" sz="1600" dirty="0">
              <a:solidFill>
                <a:prstClr val="black"/>
              </a:solidFill>
            </a:endParaRPr>
          </a:p>
        </p:txBody>
      </p:sp>
      <p:sp>
        <p:nvSpPr>
          <p:cNvPr id="21" name="Text Box 12"/>
          <p:cNvSpPr txBox="1">
            <a:spLocks noChangeArrowheads="1"/>
          </p:cNvSpPr>
          <p:nvPr userDrawn="1"/>
        </p:nvSpPr>
        <p:spPr bwMode="auto">
          <a:xfrm>
            <a:off x="609600" y="4140200"/>
            <a:ext cx="44719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a:t>
            </a:r>
            <a:r>
              <a:rPr lang="en-US" sz="800" dirty="0" smtClean="0">
                <a:solidFill>
                  <a:srgbClr val="616365"/>
                </a:solidFill>
              </a:rPr>
              <a:t>2012 </a:t>
            </a:r>
            <a:r>
              <a:rPr lang="en-US" sz="800" dirty="0">
                <a:solidFill>
                  <a:srgbClr val="616365"/>
                </a:solidFill>
              </a:rPr>
              <a:t>by The Segal Group, Inc., parent of The Segal Company. All rights reserved. </a:t>
            </a:r>
          </a:p>
        </p:txBody>
      </p:sp>
    </p:spTree>
    <p:extLst>
      <p:ext uri="{BB962C8B-B14F-4D97-AF65-F5344CB8AC3E}">
        <p14:creationId xmlns:p14="http://schemas.microsoft.com/office/powerpoint/2010/main" val="31368193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6168" name="Freeform 24"/>
          <p:cNvSpPr>
            <a:spLocks/>
          </p:cNvSpPr>
          <p:nvPr/>
        </p:nvSpPr>
        <p:spPr bwMode="auto">
          <a:xfrm>
            <a:off x="2286000" y="147638"/>
            <a:ext cx="6710363" cy="5486400"/>
          </a:xfrm>
          <a:custGeom>
            <a:avLst/>
            <a:gdLst>
              <a:gd name="T0" fmla="*/ 0 w 4227"/>
              <a:gd name="T1" fmla="*/ 0 h 3456"/>
              <a:gd name="T2" fmla="*/ 0 w 4227"/>
              <a:gd name="T3" fmla="*/ 3456 h 3456"/>
              <a:gd name="T4" fmla="*/ 4227 w 4227"/>
              <a:gd name="T5" fmla="*/ 3456 h 3456"/>
              <a:gd name="T6" fmla="*/ 4227 w 4227"/>
              <a:gd name="T7" fmla="*/ 382 h 3456"/>
              <a:gd name="T8" fmla="*/ 4016 w 4227"/>
              <a:gd name="T9" fmla="*/ 0 h 3456"/>
              <a:gd name="T10" fmla="*/ 0 w 4227"/>
              <a:gd name="T11" fmla="*/ 0 h 3456"/>
            </a:gdLst>
            <a:ahLst/>
            <a:cxnLst>
              <a:cxn ang="0">
                <a:pos x="T0" y="T1"/>
              </a:cxn>
              <a:cxn ang="0">
                <a:pos x="T2" y="T3"/>
              </a:cxn>
              <a:cxn ang="0">
                <a:pos x="T4" y="T5"/>
              </a:cxn>
              <a:cxn ang="0">
                <a:pos x="T6" y="T7"/>
              </a:cxn>
              <a:cxn ang="0">
                <a:pos x="T8" y="T9"/>
              </a:cxn>
              <a:cxn ang="0">
                <a:pos x="T10" y="T11"/>
              </a:cxn>
            </a:cxnLst>
            <a:rect l="0" t="0" r="r" b="b"/>
            <a:pathLst>
              <a:path w="4227" h="3456">
                <a:moveTo>
                  <a:pt x="0" y="0"/>
                </a:moveTo>
                <a:lnTo>
                  <a:pt x="0" y="3456"/>
                </a:lnTo>
                <a:lnTo>
                  <a:pt x="4227" y="3456"/>
                </a:lnTo>
                <a:lnTo>
                  <a:pt x="4227" y="382"/>
                </a:lnTo>
                <a:lnTo>
                  <a:pt x="4016" y="0"/>
                </a:lnTo>
                <a:lnTo>
                  <a:pt x="0" y="0"/>
                </a:lnTo>
                <a:close/>
              </a:path>
            </a:pathLst>
          </a:custGeom>
          <a:gradFill rotWithShape="1">
            <a:gsLst>
              <a:gs pos="0">
                <a:srgbClr val="C9CAC8">
                  <a:alpha val="49001"/>
                </a:srgbClr>
              </a:gs>
              <a:gs pos="50000">
                <a:srgbClr val="C9CAC8">
                  <a:gamma/>
                  <a:tint val="0"/>
                  <a:invGamma/>
                </a:srgbClr>
              </a:gs>
              <a:gs pos="100000">
                <a:srgbClr val="C9CAC8">
                  <a:alpha val="49001"/>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0000"/>
              </a:lnSpc>
              <a:spcBef>
                <a:spcPct val="50000"/>
              </a:spcBef>
              <a:spcAft>
                <a:spcPct val="0"/>
              </a:spcAft>
            </a:pPr>
            <a:endParaRPr lang="en-US" sz="1200" dirty="0" smtClean="0">
              <a:solidFill>
                <a:srgbClr val="C4262E"/>
              </a:solidFill>
              <a:latin typeface="Arial Black" pitchFamily="34" charset="0"/>
            </a:endParaRPr>
          </a:p>
        </p:txBody>
      </p:sp>
      <p:sp>
        <p:nvSpPr>
          <p:cNvPr id="6169" name="Rectangle 25"/>
          <p:cNvSpPr>
            <a:spLocks noChangeArrowheads="1"/>
          </p:cNvSpPr>
          <p:nvPr/>
        </p:nvSpPr>
        <p:spPr bwMode="auto">
          <a:xfrm>
            <a:off x="152400" y="5791200"/>
            <a:ext cx="198120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0000"/>
              </a:lnSpc>
              <a:spcBef>
                <a:spcPct val="50000"/>
              </a:spcBef>
              <a:spcAft>
                <a:spcPct val="0"/>
              </a:spcAft>
            </a:pPr>
            <a:endParaRPr lang="en-US" sz="1200" dirty="0" smtClean="0">
              <a:solidFill>
                <a:srgbClr val="C4262E"/>
              </a:solidFill>
              <a:latin typeface="Arial Black" pitchFamily="34" charset="0"/>
            </a:endParaRPr>
          </a:p>
        </p:txBody>
      </p:sp>
      <p:sp>
        <p:nvSpPr>
          <p:cNvPr id="10" name="Rectangle 22"/>
          <p:cNvSpPr>
            <a:spLocks noChangeArrowheads="1"/>
          </p:cNvSpPr>
          <p:nvPr userDrawn="1"/>
        </p:nvSpPr>
        <p:spPr bwMode="auto">
          <a:xfrm>
            <a:off x="149225" y="147638"/>
            <a:ext cx="1984375" cy="5484812"/>
          </a:xfrm>
          <a:prstGeom prst="rect">
            <a:avLst/>
          </a:prstGeom>
          <a:solidFill>
            <a:schemeClr val="accent5"/>
          </a:solidFill>
          <a:ln>
            <a:noFill/>
          </a:ln>
          <a:effectLst/>
          <a:extLst/>
        </p:spPr>
        <p:txBody>
          <a:bodyPr wrap="none" anchor="ctr"/>
          <a:lstStyle/>
          <a:p>
            <a:pPr algn="ctr" eaLnBrk="0" fontAlgn="base" hangingPunct="0">
              <a:spcBef>
                <a:spcPct val="0"/>
              </a:spcBef>
              <a:spcAft>
                <a:spcPct val="0"/>
              </a:spcAft>
            </a:pPr>
            <a:endParaRPr lang="en-US" sz="2400" dirty="0">
              <a:solidFill>
                <a:srgbClr val="C4262E"/>
              </a:solidFill>
              <a:latin typeface="Times" pitchFamily="18" charset="0"/>
            </a:endParaRPr>
          </a:p>
        </p:txBody>
      </p:sp>
      <p:sp>
        <p:nvSpPr>
          <p:cNvPr id="4" name="Text Placeholder 3"/>
          <p:cNvSpPr>
            <a:spLocks noGrp="1"/>
          </p:cNvSpPr>
          <p:nvPr>
            <p:ph type="body" sz="quarter" idx="10"/>
          </p:nvPr>
        </p:nvSpPr>
        <p:spPr>
          <a:xfrm>
            <a:off x="2503918" y="762000"/>
            <a:ext cx="6335282" cy="4870450"/>
          </a:xfrm>
        </p:spPr>
        <p:txBody>
          <a:bodyPr/>
          <a:lstStyle>
            <a:lvl1pPr>
              <a:defRPr sz="2400" b="1"/>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Box 47"/>
          <p:cNvSpPr txBox="1">
            <a:spLocks noChangeArrowheads="1"/>
          </p:cNvSpPr>
          <p:nvPr userDrawn="1"/>
        </p:nvSpPr>
        <p:spPr bwMode="auto">
          <a:xfrm>
            <a:off x="2727325" y="5421313"/>
            <a:ext cx="606107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a:t>
            </a:r>
            <a:r>
              <a:rPr lang="en-US" sz="800" dirty="0" smtClean="0">
                <a:solidFill>
                  <a:srgbClr val="616365"/>
                </a:solidFill>
              </a:rPr>
              <a:t>2012 </a:t>
            </a:r>
            <a:r>
              <a:rPr lang="en-US" sz="800" dirty="0">
                <a:solidFill>
                  <a:srgbClr val="616365"/>
                </a:solidFill>
              </a:rPr>
              <a:t>by The Segal Group, Inc., parent of The Segal Company and its Sibson Consulting Division. All Rights Reserved</a:t>
            </a:r>
          </a:p>
        </p:txBody>
      </p:sp>
      <p:pic>
        <p:nvPicPr>
          <p:cNvPr id="8" name="Picture 7"/>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152400" y="5791200"/>
            <a:ext cx="1421174" cy="907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6" descr="Segal Cover 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0" y="5791200"/>
            <a:ext cx="671353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5359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Rectangle 3"/>
          <p:cNvSpPr>
            <a:spLocks noGrp="1" noChangeArrowheads="1"/>
          </p:cNvSpPr>
          <p:nvPr>
            <p:ph idx="1"/>
          </p:nvPr>
        </p:nvSpPr>
        <p:spPr bwMode="auto">
          <a:xfrm>
            <a:off x="76200" y="10668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583258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8922" y="-17253"/>
            <a:ext cx="8484078" cy="85545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 y="1189037"/>
            <a:ext cx="4343400" cy="24685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189037"/>
            <a:ext cx="4267200" cy="245901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76200" y="3810000"/>
            <a:ext cx="43434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24400" y="3810000"/>
            <a:ext cx="42672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2380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9" name="Picture 18" descr="Health reform employee benefits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4505739"/>
            <a:ext cx="896143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30"/>
          <p:cNvSpPr>
            <a:spLocks/>
          </p:cNvSpPr>
          <p:nvPr userDrawn="1"/>
        </p:nvSpPr>
        <p:spPr bwMode="auto">
          <a:xfrm>
            <a:off x="150813" y="150813"/>
            <a:ext cx="8842375" cy="4195762"/>
          </a:xfrm>
          <a:custGeom>
            <a:avLst/>
            <a:gdLst>
              <a:gd name="T0" fmla="*/ 0 w 5570"/>
              <a:gd name="T1" fmla="*/ 0 h 2643"/>
              <a:gd name="T2" fmla="*/ 0 w 5570"/>
              <a:gd name="T3" fmla="*/ 2643 h 2643"/>
              <a:gd name="T4" fmla="*/ 5570 w 5570"/>
              <a:gd name="T5" fmla="*/ 2643 h 2643"/>
              <a:gd name="T6" fmla="*/ 5569 w 5570"/>
              <a:gd name="T7" fmla="*/ 331 h 2643"/>
              <a:gd name="T8" fmla="*/ 5377 w 5570"/>
              <a:gd name="T9" fmla="*/ 1 h 2643"/>
              <a:gd name="T10" fmla="*/ 0 w 5570"/>
              <a:gd name="T11" fmla="*/ 0 h 2643"/>
            </a:gdLst>
            <a:ahLst/>
            <a:cxnLst>
              <a:cxn ang="0">
                <a:pos x="T0" y="T1"/>
              </a:cxn>
              <a:cxn ang="0">
                <a:pos x="T2" y="T3"/>
              </a:cxn>
              <a:cxn ang="0">
                <a:pos x="T4" y="T5"/>
              </a:cxn>
              <a:cxn ang="0">
                <a:pos x="T6" y="T7"/>
              </a:cxn>
              <a:cxn ang="0">
                <a:pos x="T8" y="T9"/>
              </a:cxn>
              <a:cxn ang="0">
                <a:pos x="T10" y="T11"/>
              </a:cxn>
            </a:cxnLst>
            <a:rect l="0" t="0" r="r" b="b"/>
            <a:pathLst>
              <a:path w="5570" h="2643">
                <a:moveTo>
                  <a:pt x="0" y="0"/>
                </a:moveTo>
                <a:lnTo>
                  <a:pt x="0" y="2643"/>
                </a:lnTo>
                <a:lnTo>
                  <a:pt x="5570" y="2643"/>
                </a:lnTo>
                <a:lnTo>
                  <a:pt x="5569" y="331"/>
                </a:lnTo>
                <a:lnTo>
                  <a:pt x="5377" y="1"/>
                </a:lnTo>
                <a:lnTo>
                  <a:pt x="0" y="0"/>
                </a:lnTo>
                <a:close/>
              </a:path>
            </a:pathLst>
          </a:custGeom>
          <a:gradFill rotWithShape="1">
            <a:gsLst>
              <a:gs pos="0">
                <a:srgbClr val="C9CAC8">
                  <a:alpha val="49001"/>
                </a:srgbClr>
              </a:gs>
              <a:gs pos="50000">
                <a:srgbClr val="C9CAC8">
                  <a:gamma/>
                  <a:tint val="0"/>
                  <a:invGamma/>
                </a:srgbClr>
              </a:gs>
              <a:gs pos="100000">
                <a:srgbClr val="C9CAC8">
                  <a:alpha val="49001"/>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90000"/>
              </a:lnSpc>
              <a:spcBef>
                <a:spcPct val="50000"/>
              </a:spcBef>
              <a:spcAft>
                <a:spcPct val="0"/>
              </a:spcAft>
            </a:pPr>
            <a:endParaRPr lang="en-US" sz="1200" dirty="0" smtClean="0">
              <a:solidFill>
                <a:srgbClr val="C4262E"/>
              </a:solidFill>
              <a:latin typeface="Arial Black" pitchFamily="34" charset="0"/>
            </a:endParaRPr>
          </a:p>
        </p:txBody>
      </p:sp>
      <p:sp>
        <p:nvSpPr>
          <p:cNvPr id="14" name="Text Placeholder 2"/>
          <p:cNvSpPr>
            <a:spLocks noGrp="1"/>
          </p:cNvSpPr>
          <p:nvPr>
            <p:ph type="body" sz="quarter" idx="10"/>
          </p:nvPr>
        </p:nvSpPr>
        <p:spPr>
          <a:xfrm>
            <a:off x="583722" y="1524000"/>
            <a:ext cx="8179278" cy="990600"/>
          </a:xfrm>
        </p:spPr>
        <p:txBody>
          <a:bodyPr anchor="b" anchorCtr="0"/>
          <a:lstStyle>
            <a:lvl1pPr marL="0" indent="0">
              <a:buNone/>
              <a:defRPr sz="2800" b="1">
                <a:solidFill>
                  <a:schemeClr val="tx1"/>
                </a:solidFill>
              </a:defRPr>
            </a:lvl1pPr>
          </a:lstStyle>
          <a:p>
            <a:pPr lvl="0"/>
            <a:r>
              <a:rPr lang="en-US" smtClean="0"/>
              <a:t>Click to edit Master text styles</a:t>
            </a:r>
          </a:p>
        </p:txBody>
      </p:sp>
      <p:sp>
        <p:nvSpPr>
          <p:cNvPr id="15" name="Text Placeholder 2"/>
          <p:cNvSpPr>
            <a:spLocks noGrp="1"/>
          </p:cNvSpPr>
          <p:nvPr>
            <p:ph type="body" sz="quarter" idx="11"/>
          </p:nvPr>
        </p:nvSpPr>
        <p:spPr>
          <a:xfrm>
            <a:off x="583722" y="2514600"/>
            <a:ext cx="8179278" cy="914400"/>
          </a:xfrm>
        </p:spPr>
        <p:txBody>
          <a:bodyPr/>
          <a:lstStyle>
            <a:lvl1pPr marL="0" indent="0">
              <a:buNone/>
              <a:defRPr sz="2200" b="1">
                <a:solidFill>
                  <a:schemeClr val="tx2">
                    <a:lumMod val="50000"/>
                    <a:lumOff val="50000"/>
                  </a:schemeClr>
                </a:solidFill>
              </a:defRPr>
            </a:lvl1pPr>
          </a:lstStyle>
          <a:p>
            <a:pPr lvl="0"/>
            <a:r>
              <a:rPr lang="en-US" smtClean="0"/>
              <a:t>Click to edit Master text styles</a:t>
            </a:r>
          </a:p>
        </p:txBody>
      </p:sp>
      <p:pic>
        <p:nvPicPr>
          <p:cNvPr id="13" name="Picture 14" descr="Segal Cover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50" y="5791200"/>
            <a:ext cx="883285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2"/>
          <p:cNvSpPr txBox="1">
            <a:spLocks noChangeArrowheads="1"/>
          </p:cNvSpPr>
          <p:nvPr userDrawn="1"/>
        </p:nvSpPr>
        <p:spPr bwMode="auto">
          <a:xfrm>
            <a:off x="609600" y="4140200"/>
            <a:ext cx="4471987"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a:t>
            </a:r>
            <a:r>
              <a:rPr lang="en-US" sz="800" dirty="0" smtClean="0">
                <a:solidFill>
                  <a:srgbClr val="616365"/>
                </a:solidFill>
              </a:rPr>
              <a:t>2012 </a:t>
            </a:r>
            <a:r>
              <a:rPr lang="en-US" sz="800" dirty="0">
                <a:solidFill>
                  <a:srgbClr val="616365"/>
                </a:solidFill>
              </a:rPr>
              <a:t>by The Segal Group, Inc., parent of The Segal Company. All rights reserved. </a:t>
            </a:r>
          </a:p>
        </p:txBody>
      </p:sp>
    </p:spTree>
    <p:extLst>
      <p:ext uri="{BB962C8B-B14F-4D97-AF65-F5344CB8AC3E}">
        <p14:creationId xmlns:p14="http://schemas.microsoft.com/office/powerpoint/2010/main" val="8449707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0_Content with Caption">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2"/>
            <a:ext cx="8229600" cy="10613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Content Placeholder 2"/>
          <p:cNvSpPr>
            <a:spLocks noGrp="1"/>
          </p:cNvSpPr>
          <p:nvPr>
            <p:ph idx="1"/>
          </p:nvPr>
        </p:nvSpPr>
        <p:spPr>
          <a:xfrm>
            <a:off x="228600" y="1387930"/>
            <a:ext cx="8610600" cy="4898571"/>
          </a:xfrm>
        </p:spPr>
        <p:txBody>
          <a:bodyPr>
            <a:noAutofit/>
          </a:bodyPr>
          <a:lstStyle>
            <a:lvl1pPr>
              <a:lnSpc>
                <a:spcPct val="85000"/>
              </a:lnSpc>
              <a:spcBef>
                <a:spcPts val="1000"/>
              </a:spcBef>
              <a:defRPr sz="2800"/>
            </a:lvl1pPr>
            <a:lvl2pPr>
              <a:lnSpc>
                <a:spcPct val="85000"/>
              </a:lnSpc>
              <a:spcBef>
                <a:spcPts val="300"/>
              </a:spcBef>
              <a:defRPr sz="2400"/>
            </a:lvl2pPr>
            <a:lvl3pPr>
              <a:lnSpc>
                <a:spcPct val="85000"/>
              </a:lnSpc>
              <a:spcBef>
                <a:spcPts val="300"/>
              </a:spcBef>
              <a:defRPr sz="2000"/>
            </a:lvl3pPr>
            <a:lvl4pPr>
              <a:lnSpc>
                <a:spcPct val="85000"/>
              </a:lnSpc>
              <a:spcBef>
                <a:spcPts val="300"/>
              </a:spcBef>
              <a:defRPr sz="1800"/>
            </a:lvl4pPr>
            <a:lvl5pPr>
              <a:lnSpc>
                <a:spcPct val="85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651735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7" name="Picture 6"/>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7000" y="5943600"/>
            <a:ext cx="209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641975"/>
            <a:ext cx="15144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2"/>
          <p:cNvSpPr>
            <a:spLocks noGrp="1"/>
          </p:cNvSpPr>
          <p:nvPr>
            <p:ph type="pic" sz="quarter" idx="10"/>
          </p:nvPr>
        </p:nvSpPr>
        <p:spPr bwMode="gray">
          <a:xfrm>
            <a:off x="0" y="0"/>
            <a:ext cx="9144000" cy="3429000"/>
          </a:xfrm>
          <a:noFill/>
          <a:ln>
            <a:noFill/>
          </a:ln>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0" name="Text Placeholder 3"/>
          <p:cNvSpPr>
            <a:spLocks noGrp="1"/>
          </p:cNvSpPr>
          <p:nvPr>
            <p:ph type="body" sz="quarter" idx="11"/>
          </p:nvPr>
        </p:nvSpPr>
        <p:spPr>
          <a:xfrm>
            <a:off x="0" y="5620334"/>
            <a:ext cx="2560701" cy="378565"/>
          </a:xfrm>
          <a:solidFill>
            <a:schemeClr val="accent4"/>
          </a:solidFill>
        </p:spPr>
        <p:txBody>
          <a:bodyPr wrap="none" lIns="201168" tIns="64008" rIns="201168" bIns="64008" anchor="ctr">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963045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t="22752"/>
          <a:stretch>
            <a:fillRect/>
          </a:stretch>
        </p:blipFill>
        <p:spPr bwMode="gray">
          <a:xfrm>
            <a:off x="4629150" y="3443288"/>
            <a:ext cx="4484688"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15088" y="5984875"/>
            <a:ext cx="2038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641975"/>
            <a:ext cx="15144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bwMode="gray">
          <a:xfrm>
            <a:off x="0" y="0"/>
            <a:ext cx="9144000" cy="3429000"/>
          </a:xfrm>
          <a:noFill/>
          <a:ln>
            <a:noFill/>
          </a:ln>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1"/>
          </p:nvPr>
        </p:nvSpPr>
        <p:spPr>
          <a:xfrm>
            <a:off x="0" y="5620334"/>
            <a:ext cx="2560701" cy="378565"/>
          </a:xfrm>
          <a:solidFill>
            <a:schemeClr val="accent4"/>
          </a:solidFill>
        </p:spPr>
        <p:txBody>
          <a:bodyPr wrap="none" lIns="201168" tIns="64008" rIns="201168" bIns="64008" anchor="ctr">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76125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55954581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Alt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7000" y="5943600"/>
            <a:ext cx="209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gray">
          <a:xfrm>
            <a:off x="0" y="1219200"/>
            <a:ext cx="9144000"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1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4763" y="3175"/>
            <a:ext cx="15128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0"/>
          </p:nvPr>
        </p:nvSpPr>
        <p:spPr bwMode="gray">
          <a:xfrm>
            <a:off x="0" y="1295400"/>
            <a:ext cx="29718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3" name="Picture Placeholder 2"/>
          <p:cNvSpPr>
            <a:spLocks noGrp="1"/>
          </p:cNvSpPr>
          <p:nvPr>
            <p:ph type="pic" sz="quarter" idx="11"/>
          </p:nvPr>
        </p:nvSpPr>
        <p:spPr bwMode="gray">
          <a:xfrm>
            <a:off x="3048000" y="1295400"/>
            <a:ext cx="29718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4" name="Picture Placeholder 2"/>
          <p:cNvSpPr>
            <a:spLocks noGrp="1"/>
          </p:cNvSpPr>
          <p:nvPr>
            <p:ph type="pic" sz="quarter" idx="12"/>
          </p:nvPr>
        </p:nvSpPr>
        <p:spPr bwMode="gray">
          <a:xfrm>
            <a:off x="6096000" y="1295400"/>
            <a:ext cx="30480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2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2" name="Text Placeholder 3"/>
          <p:cNvSpPr>
            <a:spLocks noGrp="1"/>
          </p:cNvSpPr>
          <p:nvPr>
            <p:ph type="body" sz="quarter" idx="13"/>
          </p:nvPr>
        </p:nvSpPr>
        <p:spPr>
          <a:xfrm>
            <a:off x="0" y="5620334"/>
            <a:ext cx="4253472" cy="378565"/>
          </a:xfrm>
          <a:solidFill>
            <a:schemeClr val="accent4"/>
          </a:solidFill>
        </p:spPr>
        <p:txBody>
          <a:bodyPr wrap="none" lIns="201168" tIns="64008" rIns="201168" bIns="64008" anchor="ctr">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5663351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3_Alt_Title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t="22752"/>
          <a:stretch>
            <a:fillRect/>
          </a:stretch>
        </p:blipFill>
        <p:spPr bwMode="gray">
          <a:xfrm>
            <a:off x="4629150" y="3443288"/>
            <a:ext cx="4484688"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bwMode="gray">
          <a:xfrm>
            <a:off x="0" y="1219200"/>
            <a:ext cx="9144000"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gray">
          <a:xfrm>
            <a:off x="0" y="1219200"/>
            <a:ext cx="9144000"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1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15088" y="5984875"/>
            <a:ext cx="2038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4763" y="3175"/>
            <a:ext cx="15128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bwMode="gray">
          <a:xfrm>
            <a:off x="0" y="1295400"/>
            <a:ext cx="31242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0" name="Picture Placeholder 2"/>
          <p:cNvSpPr>
            <a:spLocks noGrp="1"/>
          </p:cNvSpPr>
          <p:nvPr>
            <p:ph type="pic" sz="quarter" idx="11"/>
          </p:nvPr>
        </p:nvSpPr>
        <p:spPr bwMode="gray">
          <a:xfrm>
            <a:off x="3200400" y="1295400"/>
            <a:ext cx="40386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2" name="Picture Placeholder 2"/>
          <p:cNvSpPr>
            <a:spLocks noGrp="1"/>
          </p:cNvSpPr>
          <p:nvPr>
            <p:ph type="pic" sz="quarter" idx="12"/>
          </p:nvPr>
        </p:nvSpPr>
        <p:spPr bwMode="gray">
          <a:xfrm>
            <a:off x="7315200" y="1295400"/>
            <a:ext cx="1828800" cy="2057400"/>
          </a:xfrm>
        </p:spPr>
        <p:txBody>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a:lvl1pPr>
          </a:lstStyle>
          <a:p>
            <a:pPr lvl="0"/>
            <a:r>
              <a:rPr lang="en-US" noProof="0" smtClean="0"/>
              <a:t>Click icon to add picture</a:t>
            </a:r>
            <a:endParaRPr lang="en-US" noProof="0" dirty="0" smtClean="0"/>
          </a:p>
        </p:txBody>
      </p:sp>
      <p:sp>
        <p:nvSpPr>
          <p:cNvPr id="23"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24"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3" name="Text Placeholder 3"/>
          <p:cNvSpPr>
            <a:spLocks noGrp="1"/>
          </p:cNvSpPr>
          <p:nvPr>
            <p:ph type="body" sz="quarter" idx="13"/>
          </p:nvPr>
        </p:nvSpPr>
        <p:spPr>
          <a:xfrm>
            <a:off x="0" y="5620334"/>
            <a:ext cx="4253472" cy="378565"/>
          </a:xfrm>
          <a:solidFill>
            <a:schemeClr val="accent4"/>
          </a:solidFill>
        </p:spPr>
        <p:txBody>
          <a:bodyPr wrap="none" lIns="201168" tIns="64008" rIns="201168" bIns="64008" anchor="ctr">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909611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7000" y="596900"/>
            <a:ext cx="209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1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4763" y="5641975"/>
            <a:ext cx="15128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p:nvPr>
        </p:nvSpPr>
        <p:spPr>
          <a:xfrm>
            <a:off x="120098" y="1050768"/>
            <a:ext cx="6065354" cy="701832"/>
          </a:xfrm>
          <a:noFill/>
        </p:spPr>
        <p:txBody>
          <a:bodyPr rtlCol="0" anchor="b">
            <a:noAutofit/>
          </a:bodyPr>
          <a:lstStyle>
            <a:lvl1pPr marL="0" indent="0">
              <a:buNone/>
              <a:defRPr lang="en-US" sz="2200" b="1" kern="0" dirty="0">
                <a:solidFill>
                  <a:schemeClr val="accent4"/>
                </a:solidFill>
              </a:defRPr>
            </a:lvl1pPr>
          </a:lstStyle>
          <a:p>
            <a:pPr lvl="0"/>
            <a:r>
              <a:rPr lang="en-US" smtClean="0"/>
              <a:t>Click to edit Master text styles</a:t>
            </a:r>
          </a:p>
        </p:txBody>
      </p:sp>
      <p:sp>
        <p:nvSpPr>
          <p:cNvPr id="12" name="Text Placeholder 3"/>
          <p:cNvSpPr>
            <a:spLocks noGrp="1"/>
          </p:cNvSpPr>
          <p:nvPr>
            <p:ph type="body" sz="quarter" idx="13"/>
          </p:nvPr>
        </p:nvSpPr>
        <p:spPr>
          <a:xfrm>
            <a:off x="120098" y="4191000"/>
            <a:ext cx="6065354" cy="1371600"/>
          </a:xfrm>
          <a:noFill/>
        </p:spPr>
        <p:txBody>
          <a:bodyPr rtlCol="0">
            <a:noAutofit/>
          </a:bodyPr>
          <a:lstStyle>
            <a:lvl1pPr marL="0" indent="0">
              <a:buNone/>
              <a:defRPr lang="en-US" sz="1800" b="0" i="1" kern="0" dirty="0">
                <a:solidFill>
                  <a:schemeClr val="accent4"/>
                </a:solidFill>
              </a:defRPr>
            </a:lvl1pPr>
          </a:lstStyle>
          <a:p>
            <a:pPr lvl="0"/>
            <a:r>
              <a:rPr lang="en-US" smtClean="0"/>
              <a:t>Click to edit Master text styles</a:t>
            </a:r>
          </a:p>
        </p:txBody>
      </p:sp>
      <p:sp>
        <p:nvSpPr>
          <p:cNvPr id="16" name="Text Placeholder 3"/>
          <p:cNvSpPr>
            <a:spLocks noGrp="1"/>
          </p:cNvSpPr>
          <p:nvPr>
            <p:ph type="body" sz="quarter" idx="1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1168" tIns="64008" rIns="201168" bIns="64008" anchor="ctr">
            <a:spAutoFit/>
          </a:bodyPr>
          <a:lstStyle>
            <a:lvl1pPr marL="0" indent="0">
              <a:buNone/>
              <a:defRPr lang="en-US" sz="1800" b="1" dirty="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85263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gray">
          <a:xfrm rot="16454853">
            <a:off x="4470400" y="-123825"/>
            <a:ext cx="4545013"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15088" y="603250"/>
            <a:ext cx="20383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7"/>
          <p:cNvSpPr txBox="1">
            <a:spLocks noChangeArrowheads="1"/>
          </p:cNvSpPr>
          <p:nvPr/>
        </p:nvSpPr>
        <p:spPr bwMode="gray">
          <a:xfrm>
            <a:off x="133350" y="6578600"/>
            <a:ext cx="30781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r>
              <a:rPr lang="en-US" altLang="en-US" sz="800" smtClean="0">
                <a:solidFill>
                  <a:srgbClr val="616365"/>
                </a:solidFill>
              </a:rPr>
              <a:t>Copyright © 2014 by The Segal Group, Inc. All rights reserved. </a:t>
            </a:r>
          </a:p>
        </p:txBody>
      </p:sp>
      <p:pic>
        <p:nvPicPr>
          <p:cNvPr id="1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4763" y="5641975"/>
            <a:ext cx="15128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137160" rIns="228600" bIns="91440" rtlCol="0" anchor="ctr">
            <a:noAutofit/>
          </a:bodyPr>
          <a:lstStyle>
            <a:lvl1pPr>
              <a:defRPr lang="en-US" sz="2800" kern="1200" dirty="0">
                <a:solidFill>
                  <a:schemeClr val="bg1"/>
                </a:solidFill>
                <a:latin typeface="Arial" charset="0"/>
                <a:ea typeface="+mn-ea"/>
                <a:cs typeface="+mn-cs"/>
              </a:defRPr>
            </a:lvl1pPr>
          </a:lstStyle>
          <a:p>
            <a:pPr lvl="0"/>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p:nvPr>
        </p:nvSpPr>
        <p:spPr>
          <a:xfrm>
            <a:off x="120098" y="1050768"/>
            <a:ext cx="6065354" cy="701832"/>
          </a:xfrm>
          <a:noFill/>
        </p:spPr>
        <p:txBody>
          <a:bodyPr rtlCol="0" anchor="b">
            <a:noAutofit/>
          </a:bodyPr>
          <a:lstStyle>
            <a:lvl1pPr marL="0" indent="0">
              <a:buNone/>
              <a:defRPr lang="en-US" sz="2200" b="1" kern="0" dirty="0">
                <a:solidFill>
                  <a:schemeClr val="accent4"/>
                </a:solidFill>
              </a:defRPr>
            </a:lvl1pPr>
          </a:lstStyle>
          <a:p>
            <a:pPr lvl="0"/>
            <a:r>
              <a:rPr lang="en-US" smtClean="0"/>
              <a:t>Click to edit Master text styles</a:t>
            </a:r>
          </a:p>
        </p:txBody>
      </p:sp>
      <p:sp>
        <p:nvSpPr>
          <p:cNvPr id="12" name="Text Placeholder 3"/>
          <p:cNvSpPr>
            <a:spLocks noGrp="1"/>
          </p:cNvSpPr>
          <p:nvPr>
            <p:ph type="body" sz="quarter" idx="13"/>
          </p:nvPr>
        </p:nvSpPr>
        <p:spPr>
          <a:xfrm>
            <a:off x="120098" y="4191000"/>
            <a:ext cx="6065354" cy="1371600"/>
          </a:xfrm>
          <a:noFill/>
        </p:spPr>
        <p:txBody>
          <a:bodyPr rtlCol="0">
            <a:noAutofit/>
          </a:bodyPr>
          <a:lstStyle>
            <a:lvl1pPr marL="0" indent="0">
              <a:buNone/>
              <a:defRPr lang="en-US" sz="1800" b="0" i="1" kern="0" dirty="0">
                <a:solidFill>
                  <a:schemeClr val="accent4"/>
                </a:solidFill>
              </a:defRPr>
            </a:lvl1pPr>
          </a:lstStyle>
          <a:p>
            <a:pPr lvl="0"/>
            <a:r>
              <a:rPr lang="en-US" smtClean="0"/>
              <a:t>Click to edit Master text styles</a:t>
            </a:r>
          </a:p>
        </p:txBody>
      </p:sp>
      <p:sp>
        <p:nvSpPr>
          <p:cNvPr id="11" name="Text Placeholder 3"/>
          <p:cNvSpPr>
            <a:spLocks noGrp="1"/>
          </p:cNvSpPr>
          <p:nvPr>
            <p:ph type="body" sz="quarter" idx="11"/>
          </p:nvPr>
        </p:nvSpPr>
        <p:spPr>
          <a:xfrm>
            <a:off x="0" y="3733800"/>
            <a:ext cx="4253472" cy="378565"/>
          </a:xfrm>
          <a:solidFill>
            <a:schemeClr val="accent4"/>
          </a:solidFill>
        </p:spPr>
        <p:txBody>
          <a:bodyPr wrap="none" lIns="201168" tIns="64008" rIns="201168" bIns="64008" anchor="ctr">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788863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endParaRPr lang="en-US" altLang="en-US" smtClean="0">
              <a:solidFill>
                <a:srgbClr val="000000"/>
              </a:solidFill>
            </a:endParaRPr>
          </a:p>
        </p:txBody>
      </p:sp>
      <p:sp>
        <p:nvSpPr>
          <p:cNvPr id="7"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endParaRPr lang="en-US" altLang="en-US" smtClean="0">
              <a:solidFill>
                <a:srgbClr val="000000"/>
              </a:solidFill>
            </a:endParaRPr>
          </a:p>
        </p:txBody>
      </p:sp>
      <p:sp>
        <p:nvSpPr>
          <p:cNvPr id="8"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endParaRPr lang="en-US" altLang="en-US" smtClean="0">
              <a:solidFill>
                <a:srgbClr val="000000"/>
              </a:solidFill>
            </a:endParaRPr>
          </a:p>
        </p:txBody>
      </p:sp>
      <p:sp>
        <p:nvSpPr>
          <p:cNvPr id="9"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endParaRPr lang="en-US" altLang="en-US" smtClean="0">
              <a:solidFill>
                <a:srgbClr val="000000"/>
              </a:solidFill>
            </a:endParaRPr>
          </a:p>
        </p:txBody>
      </p:sp>
      <p:sp>
        <p:nvSpPr>
          <p:cNvPr id="10" name="Text Box 42"/>
          <p:cNvSpPr txBox="1">
            <a:spLocks noChangeArrowheads="1"/>
          </p:cNvSpPr>
          <p:nvPr/>
        </p:nvSpPr>
        <p:spPr bwMode="auto">
          <a:xfrm>
            <a:off x="2727325" y="5260975"/>
            <a:ext cx="1841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lnSpc>
                <a:spcPct val="90000"/>
              </a:lnSpc>
              <a:spcBef>
                <a:spcPct val="50000"/>
              </a:spcBef>
              <a:spcAft>
                <a:spcPct val="0"/>
              </a:spcAft>
              <a:defRPr sz="1600" b="1">
                <a:solidFill>
                  <a:schemeClr val="tx1"/>
                </a:solidFill>
                <a:latin typeface="Arial" pitchFamily="34" charset="0"/>
              </a:defRPr>
            </a:lvl6pPr>
            <a:lvl7pPr marL="2971800" indent="-228600" eaLnBrk="0" fontAlgn="base" hangingPunct="0">
              <a:lnSpc>
                <a:spcPct val="90000"/>
              </a:lnSpc>
              <a:spcBef>
                <a:spcPct val="50000"/>
              </a:spcBef>
              <a:spcAft>
                <a:spcPct val="0"/>
              </a:spcAft>
              <a:defRPr sz="1600" b="1">
                <a:solidFill>
                  <a:schemeClr val="tx1"/>
                </a:solidFill>
                <a:latin typeface="Arial" pitchFamily="34" charset="0"/>
              </a:defRPr>
            </a:lvl7pPr>
            <a:lvl8pPr marL="3429000" indent="-228600" eaLnBrk="0" fontAlgn="base" hangingPunct="0">
              <a:lnSpc>
                <a:spcPct val="90000"/>
              </a:lnSpc>
              <a:spcBef>
                <a:spcPct val="50000"/>
              </a:spcBef>
              <a:spcAft>
                <a:spcPct val="0"/>
              </a:spcAft>
              <a:defRPr sz="1600" b="1">
                <a:solidFill>
                  <a:schemeClr val="tx1"/>
                </a:solidFill>
                <a:latin typeface="Arial" pitchFamily="34" charset="0"/>
              </a:defRPr>
            </a:lvl8pPr>
            <a:lvl9pPr marL="3886200" indent="-228600" eaLnBrk="0" fontAlgn="base" hangingPunct="0">
              <a:lnSpc>
                <a:spcPct val="90000"/>
              </a:lnSpc>
              <a:spcBef>
                <a:spcPct val="50000"/>
              </a:spcBef>
              <a:spcAft>
                <a:spcPct val="0"/>
              </a:spcAft>
              <a:defRPr sz="1600" b="1">
                <a:solidFill>
                  <a:schemeClr val="tx1"/>
                </a:solidFill>
                <a:latin typeface="Arial" pitchFamily="34" charset="0"/>
              </a:defRPr>
            </a:lvl9pPr>
          </a:lstStyle>
          <a:p>
            <a:pPr eaLnBrk="1" fontAlgn="base" hangingPunct="1">
              <a:lnSpc>
                <a:spcPct val="90000"/>
              </a:lnSpc>
              <a:spcBef>
                <a:spcPct val="50000"/>
              </a:spcBef>
              <a:spcAft>
                <a:spcPct val="0"/>
              </a:spcAft>
              <a:defRPr/>
            </a:pPr>
            <a:endParaRPr lang="en-US" altLang="en-US" smtClean="0">
              <a:solidFill>
                <a:srgbClr val="000000"/>
              </a:solidFill>
            </a:endParaRPr>
          </a:p>
        </p:txBody>
      </p:sp>
      <p:pic>
        <p:nvPicPr>
          <p:cNvPr id="11"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213" y="5943600"/>
            <a:ext cx="26781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980113"/>
            <a:ext cx="2676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7"/>
          <p:cNvSpPr txBox="1">
            <a:spLocks/>
          </p:cNvSpPr>
          <p:nvPr/>
        </p:nvSpPr>
        <p:spPr>
          <a:xfrm>
            <a:off x="8578850" y="6616700"/>
            <a:ext cx="547688" cy="225425"/>
          </a:xfrm>
          <a:prstGeom prst="rect">
            <a:avLst/>
          </a:prstGeom>
          <a:ln>
            <a:noFill/>
          </a:ln>
        </p:spPr>
        <p:txBody>
          <a:bodyPr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6519E793-195F-408D-86EF-65CAE912F8E3}" type="slidenum">
              <a:rPr lang="en-US" b="1" smtClean="0">
                <a:solidFill>
                  <a:prstClr val="black"/>
                </a:solidFill>
              </a:rPr>
              <a:pPr>
                <a:defRPr/>
              </a:pPr>
              <a:t>‹#›</a:t>
            </a:fld>
            <a:endParaRPr lang="en-US" b="1" dirty="0">
              <a:solidFill>
                <a:prstClr val="black"/>
              </a:solidFill>
            </a:endParaRPr>
          </a:p>
        </p:txBody>
      </p:sp>
      <p:pic>
        <p:nvPicPr>
          <p:cNvPr id="14"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2525" y="6578600"/>
            <a:ext cx="1266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882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Section_Pag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p:nvSpPr>
        <p:spPr bwMode="gray">
          <a:xfrm>
            <a:off x="8578850" y="6616700"/>
            <a:ext cx="547688" cy="225425"/>
          </a:xfrm>
          <a:prstGeom prst="rect">
            <a:avLst/>
          </a:prstGeom>
          <a:ln>
            <a:noFill/>
          </a:ln>
        </p:spPr>
        <p:txBody>
          <a:bodyPr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DB0809DD-E142-4B6E-A969-88ADA5631AAE}" type="slidenum">
              <a:rPr lang="en-US" b="1" smtClean="0">
                <a:solidFill>
                  <a:prstClr val="black"/>
                </a:solidFill>
              </a:rPr>
              <a:pPr>
                <a:defRPr/>
              </a:pPr>
              <a:t>‹#›</a:t>
            </a:fld>
            <a:endParaRPr lang="en-US" b="1" dirty="0">
              <a:solidFill>
                <a:prstClr val="black"/>
              </a:solidFill>
            </a:endParaRPr>
          </a:p>
        </p:txBody>
      </p:sp>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gray">
          <a:xfrm rot="16454853">
            <a:off x="4470400" y="-123825"/>
            <a:ext cx="4545013"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525" y="6578600"/>
            <a:ext cx="1266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bwMode="gray">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4757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67654" y="990600"/>
            <a:ext cx="8915400" cy="5257800"/>
          </a:xfrm>
          <a:prstGeom prst="rect">
            <a:avLst/>
          </a:prstGeom>
        </p:spPr>
        <p:txBody>
          <a:bodyPr/>
          <a:lstStyle>
            <a:lvl1pPr>
              <a:defRPr sz="1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1184851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half" idx="1"/>
          </p:nvPr>
        </p:nvSpPr>
        <p:spPr>
          <a:xfrm>
            <a:off x="67654" y="990600"/>
            <a:ext cx="43434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3240280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cxnSp>
        <p:nvCxnSpPr>
          <p:cNvPr id="7" name="Straight Connector 6"/>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half" idx="1"/>
          </p:nvPr>
        </p:nvSpPr>
        <p:spPr>
          <a:xfrm>
            <a:off x="67654" y="990600"/>
            <a:ext cx="4343400" cy="24685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581400"/>
            <a:ext cx="43434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15854" y="3581400"/>
            <a:ext cx="42672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532288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87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581400"/>
            <a:ext cx="4343400" cy="2667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15854" y="3581400"/>
            <a:ext cx="4267200" cy="2667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87726123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395074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7"/>
          <p:cNvSpPr txBox="1">
            <a:spLocks/>
          </p:cNvSpPr>
          <p:nvPr/>
        </p:nvSpPr>
        <p:spPr>
          <a:xfrm>
            <a:off x="8578850" y="6616700"/>
            <a:ext cx="547688" cy="225425"/>
          </a:xfrm>
          <a:prstGeom prst="rect">
            <a:avLst/>
          </a:prstGeom>
          <a:ln>
            <a:noFill/>
          </a:ln>
        </p:spPr>
        <p:txBody>
          <a:bodyPr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7D6739CE-0731-48AF-9EB0-0FF64CBBFDAA}" type="slidenum">
              <a:rPr lang="en-US" b="1" smtClean="0">
                <a:solidFill>
                  <a:prstClr val="black"/>
                </a:solidFill>
              </a:rPr>
              <a:pPr>
                <a:defRPr/>
              </a:pPr>
              <a:t>‹#›</a:t>
            </a:fld>
            <a:endParaRPr lang="en-US" b="1" dirty="0">
              <a:solidFill>
                <a:prstClr val="black"/>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2525" y="6578600"/>
            <a:ext cx="1266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628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67654" y="990600"/>
            <a:ext cx="8915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1010715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half" idx="1"/>
          </p:nvPr>
        </p:nvSpPr>
        <p:spPr>
          <a:xfrm>
            <a:off x="676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1134375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10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cxnSp>
        <p:nvCxnSpPr>
          <p:cNvPr id="7" name="Straight Connector 6"/>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7654" y="990600"/>
            <a:ext cx="4343400" cy="2600865"/>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733800"/>
            <a:ext cx="43434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35367288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smtClean="0"/>
              <a:t>Click to edit Master title style</a:t>
            </a:r>
          </a:p>
        </p:txBody>
      </p:sp>
    </p:spTree>
    <p:extLst>
      <p:ext uri="{BB962C8B-B14F-4D97-AF65-F5344CB8AC3E}">
        <p14:creationId xmlns:p14="http://schemas.microsoft.com/office/powerpoint/2010/main" val="10336612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70550"/>
            <a:ext cx="18478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p:cNvSpPr txBox="1">
            <a:spLocks/>
          </p:cNvSpPr>
          <p:nvPr/>
        </p:nvSpPr>
        <p:spPr>
          <a:xfrm>
            <a:off x="8578850" y="6616700"/>
            <a:ext cx="547688" cy="225425"/>
          </a:xfrm>
          <a:prstGeom prst="rect">
            <a:avLst/>
          </a:prstGeom>
          <a:ln>
            <a:noFill/>
          </a:ln>
        </p:spPr>
        <p:txBody>
          <a:bodyPr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3B512FE9-9583-412A-ACB2-B991A03EAECB}" type="slidenum">
              <a:rPr lang="en-US" b="1" smtClean="0">
                <a:solidFill>
                  <a:prstClr val="black"/>
                </a:solidFill>
              </a:rPr>
              <a:pPr>
                <a:defRPr/>
              </a:pPr>
              <a:t>‹#›</a:t>
            </a:fld>
            <a:endParaRPr lang="en-US" b="1" dirty="0">
              <a:solidFill>
                <a:prstClr val="black"/>
              </a:solidFill>
            </a:endParaRPr>
          </a:p>
        </p:txBody>
      </p:sp>
      <p:pic>
        <p:nvPicPr>
          <p:cNvPr id="5"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525" y="6578600"/>
            <a:ext cx="1266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4369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cxnSp>
        <p:nvCxnSpPr>
          <p:cNvPr id="6" name="Straight Connector 5"/>
          <p:cNvCxnSpPr/>
          <p:nvPr/>
        </p:nvCxnSpPr>
        <p:spPr bwMode="auto">
          <a:xfrm>
            <a:off x="379413" y="855663"/>
            <a:ext cx="8764587"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213160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80311"/>
            <a:ext cx="2676912" cy="393193"/>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smtClean="0"/>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1" hasCustomPrompt="1"/>
          </p:nvPr>
        </p:nvSpPr>
        <p:spPr>
          <a:xfrm>
            <a:off x="0" y="5620334"/>
            <a:ext cx="2560701"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675" y="5638800"/>
            <a:ext cx="1513725" cy="1216447"/>
          </a:xfrm>
          <a:prstGeom prst="rect">
            <a:avLst/>
          </a:prstGeom>
        </p:spPr>
      </p:pic>
    </p:spTree>
    <p:extLst>
      <p:ext uri="{BB962C8B-B14F-4D97-AF65-F5344CB8AC3E}">
        <p14:creationId xmlns:p14="http://schemas.microsoft.com/office/powerpoint/2010/main" val="37649341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990600"/>
            <a:ext cx="4361471" cy="639762"/>
          </a:xfrm>
          <a:prstGeom prst="rect">
            <a:avLst/>
          </a:prstGeom>
        </p:spPr>
        <p:txBody>
          <a:bodyPr anchor="b"/>
          <a:lstStyle>
            <a:lvl1pPr marL="204788" indent="-204788">
              <a:buFont typeface="Arial" pitchFamily="34" charset="0"/>
              <a:buChar char=" "/>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54" y="1676400"/>
            <a:ext cx="434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676400"/>
            <a:ext cx="43465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lang="en-US" sz="1800" smtClean="0"/>
            </a:lvl1pPr>
            <a:lvl2pPr>
              <a:defRPr lang="en-US" sz="1600" smtClean="0"/>
            </a:lvl2pPr>
            <a:lvl3pPr>
              <a:defRPr lang="en-US" sz="1600" smtClean="0"/>
            </a:lvl3pPr>
            <a:lvl4pPr>
              <a:defRPr lang="en-US" sz="1600" smtClean="0"/>
            </a:lvl4pPr>
            <a:lvl5pPr>
              <a:defRPr lang="en-US"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 name="Text Placeholder 2"/>
          <p:cNvSpPr>
            <a:spLocks noGrp="1"/>
          </p:cNvSpPr>
          <p:nvPr>
            <p:ph type="body" idx="10"/>
          </p:nvPr>
        </p:nvSpPr>
        <p:spPr>
          <a:xfrm>
            <a:off x="4648200" y="990600"/>
            <a:ext cx="4361471" cy="639762"/>
          </a:xfrm>
          <a:prstGeom prst="rect">
            <a:avLst/>
          </a:prstGeom>
        </p:spPr>
        <p:txBody>
          <a:bodyPr anchor="b"/>
          <a:lstStyle>
            <a:lvl1pPr marL="204788" indent="-204788">
              <a:buFont typeface="Arial" pitchFamily="34" charset="0"/>
              <a:buChar char=" "/>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692133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80311"/>
            <a:ext cx="2675971" cy="393193"/>
          </a:xfrm>
          <a:prstGeom prst="rect">
            <a:avLst/>
          </a:prstGeom>
        </p:spPr>
      </p:pic>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smtClean="0"/>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1" hasCustomPrompt="1"/>
          </p:nvPr>
        </p:nvSpPr>
        <p:spPr>
          <a:xfrm>
            <a:off x="0" y="5620334"/>
            <a:ext cx="2560701"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marL="0" marR="0" lvl="0" indent="0" algn="l" defTabSz="914400" rtl="0" eaLnBrk="1" fontAlgn="base" latinLnBrk="0" hangingPunct="1">
              <a:lnSpc>
                <a:spcPct val="90000"/>
              </a:lnSpc>
              <a:spcBef>
                <a:spcPct val="65000"/>
              </a:spcBef>
              <a:spcAft>
                <a:spcPct val="0"/>
              </a:spcAft>
              <a:buClr>
                <a:schemeClr val="accent5"/>
              </a:buClr>
              <a:buSzTx/>
              <a:buFontTx/>
              <a:buNone/>
              <a:tabLst/>
              <a:defRPr/>
            </a:pPr>
            <a:r>
              <a:rPr lang="en-US" dirty="0" smtClean="0"/>
              <a:t>Click to edit DRAFT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675" y="5638800"/>
            <a:ext cx="1513725" cy="1216447"/>
          </a:xfrm>
          <a:prstGeom prst="rect">
            <a:avLst/>
          </a:prstGeom>
        </p:spPr>
      </p:pic>
    </p:spTree>
    <p:extLst>
      <p:ext uri="{BB962C8B-B14F-4D97-AF65-F5344CB8AC3E}">
        <p14:creationId xmlns:p14="http://schemas.microsoft.com/office/powerpoint/2010/main" val="73615676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t_Title Slide">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sp>
        <p:nvSpPr>
          <p:cNvPr id="17"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80311"/>
            <a:ext cx="2676912" cy="393193"/>
          </a:xfrm>
          <a:prstGeom prst="rect">
            <a:avLst/>
          </a:prstGeom>
        </p:spPr>
      </p:pic>
      <p:cxnSp>
        <p:nvCxnSpPr>
          <p:cNvPr id="37" name="Straight Connector 36"/>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icture Placeholder 2"/>
          <p:cNvSpPr>
            <a:spLocks noGrp="1"/>
          </p:cNvSpPr>
          <p:nvPr>
            <p:ph type="pic" sz="quarter" idx="10"/>
          </p:nvPr>
        </p:nvSpPr>
        <p:spPr bwMode="gray">
          <a:xfrm>
            <a:off x="0" y="1295400"/>
            <a:ext cx="3124200" cy="2057400"/>
          </a:xfrm>
        </p:spPr>
        <p:txBody>
          <a:bodyPr/>
          <a:lstStyle>
            <a:lvl1pPr marL="0" indent="0">
              <a:buFontTx/>
              <a:buNone/>
              <a:defRPr/>
            </a:lvl1pPr>
          </a:lstStyle>
          <a:p>
            <a:r>
              <a:rPr lang="en-US" smtClean="0"/>
              <a:t>Click icon to add picture</a:t>
            </a:r>
            <a:endParaRPr lang="en-US" dirty="0"/>
          </a:p>
        </p:txBody>
      </p:sp>
      <p:sp>
        <p:nvSpPr>
          <p:cNvPr id="20" name="Picture Placeholder 2"/>
          <p:cNvSpPr>
            <a:spLocks noGrp="1"/>
          </p:cNvSpPr>
          <p:nvPr>
            <p:ph type="pic" sz="quarter" idx="11"/>
          </p:nvPr>
        </p:nvSpPr>
        <p:spPr bwMode="gray">
          <a:xfrm>
            <a:off x="3200400" y="1295400"/>
            <a:ext cx="4038600" cy="2057400"/>
          </a:xfrm>
        </p:spPr>
        <p:txBody>
          <a:bodyPr/>
          <a:lstStyle>
            <a:lvl1pPr marL="0" indent="0">
              <a:buFontTx/>
              <a:buNone/>
              <a:defRPr/>
            </a:lvl1pPr>
          </a:lstStyle>
          <a:p>
            <a:r>
              <a:rPr lang="en-US" smtClean="0"/>
              <a:t>Click icon to add picture</a:t>
            </a:r>
            <a:endParaRPr lang="en-US" dirty="0"/>
          </a:p>
        </p:txBody>
      </p:sp>
      <p:sp>
        <p:nvSpPr>
          <p:cNvPr id="22" name="Picture Placeholder 2"/>
          <p:cNvSpPr>
            <a:spLocks noGrp="1"/>
          </p:cNvSpPr>
          <p:nvPr>
            <p:ph type="pic" sz="quarter" idx="12"/>
          </p:nvPr>
        </p:nvSpPr>
        <p:spPr bwMode="gray">
          <a:xfrm>
            <a:off x="7315200" y="1295400"/>
            <a:ext cx="1828800" cy="2057400"/>
          </a:xfrm>
        </p:spPr>
        <p:txBody>
          <a:bodyPr/>
          <a:lstStyle>
            <a:lvl1pPr marL="0" indent="0">
              <a:buFontTx/>
              <a:buNone/>
              <a:defRPr/>
            </a:lvl1pPr>
          </a:lstStyle>
          <a:p>
            <a:r>
              <a:rPr lang="en-US" smtClean="0"/>
              <a:t>Click icon to add picture</a:t>
            </a:r>
            <a:endParaRPr lang="en-US" dirty="0"/>
          </a:p>
        </p:txBody>
      </p:sp>
      <p:sp>
        <p:nvSpPr>
          <p:cNvPr id="23"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24"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3" name="Text Placeholder 3"/>
          <p:cNvSpPr>
            <a:spLocks noGrp="1"/>
          </p:cNvSpPr>
          <p:nvPr>
            <p:ph type="body" sz="quarter" idx="13"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53"/>
            <a:ext cx="1513725" cy="1216447"/>
          </a:xfrm>
          <a:prstGeom prst="rect">
            <a:avLst/>
          </a:prstGeom>
        </p:spPr>
      </p:pic>
    </p:spTree>
    <p:extLst>
      <p:ext uri="{BB962C8B-B14F-4D97-AF65-F5344CB8AC3E}">
        <p14:creationId xmlns:p14="http://schemas.microsoft.com/office/powerpoint/2010/main" val="104063487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80311"/>
            <a:ext cx="2675971" cy="393193"/>
          </a:xfrm>
          <a:prstGeom prst="rect">
            <a:avLst/>
          </a:prstGeom>
        </p:spPr>
      </p:pic>
      <p:sp>
        <p:nvSpPr>
          <p:cNvPr id="17"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cxnSp>
        <p:nvCxnSpPr>
          <p:cNvPr id="37" name="Straight Connector 36"/>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gray">
          <a:xfrm>
            <a:off x="0" y="1219200"/>
            <a:ext cx="9144001" cy="0"/>
          </a:xfrm>
          <a:prstGeom prst="line">
            <a:avLst/>
          </a:prstGeom>
          <a:solidFill>
            <a:schemeClr val="accent1"/>
          </a:solidFill>
          <a:ln w="635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icture Placeholder 2"/>
          <p:cNvSpPr>
            <a:spLocks noGrp="1"/>
          </p:cNvSpPr>
          <p:nvPr>
            <p:ph type="pic" sz="quarter" idx="10"/>
          </p:nvPr>
        </p:nvSpPr>
        <p:spPr bwMode="gray">
          <a:xfrm>
            <a:off x="0" y="1295400"/>
            <a:ext cx="3124200" cy="2057400"/>
          </a:xfrm>
        </p:spPr>
        <p:txBody>
          <a:bodyPr/>
          <a:lstStyle>
            <a:lvl1pPr marL="0" indent="0">
              <a:buFontTx/>
              <a:buNone/>
              <a:defRPr/>
            </a:lvl1pPr>
          </a:lstStyle>
          <a:p>
            <a:r>
              <a:rPr lang="en-US" smtClean="0"/>
              <a:t>Click icon to add picture</a:t>
            </a:r>
            <a:endParaRPr lang="en-US" dirty="0"/>
          </a:p>
        </p:txBody>
      </p:sp>
      <p:sp>
        <p:nvSpPr>
          <p:cNvPr id="20" name="Picture Placeholder 2"/>
          <p:cNvSpPr>
            <a:spLocks noGrp="1"/>
          </p:cNvSpPr>
          <p:nvPr>
            <p:ph type="pic" sz="quarter" idx="11"/>
          </p:nvPr>
        </p:nvSpPr>
        <p:spPr bwMode="gray">
          <a:xfrm>
            <a:off x="3200400" y="1295400"/>
            <a:ext cx="4038600" cy="2057400"/>
          </a:xfrm>
        </p:spPr>
        <p:txBody>
          <a:bodyPr/>
          <a:lstStyle>
            <a:lvl1pPr marL="0" indent="0">
              <a:buFontTx/>
              <a:buNone/>
              <a:defRPr/>
            </a:lvl1pPr>
          </a:lstStyle>
          <a:p>
            <a:r>
              <a:rPr lang="en-US" smtClean="0"/>
              <a:t>Click icon to add picture</a:t>
            </a:r>
            <a:endParaRPr lang="en-US" dirty="0"/>
          </a:p>
        </p:txBody>
      </p:sp>
      <p:sp>
        <p:nvSpPr>
          <p:cNvPr id="22" name="Picture Placeholder 2"/>
          <p:cNvSpPr>
            <a:spLocks noGrp="1"/>
          </p:cNvSpPr>
          <p:nvPr>
            <p:ph type="pic" sz="quarter" idx="12"/>
          </p:nvPr>
        </p:nvSpPr>
        <p:spPr bwMode="gray">
          <a:xfrm>
            <a:off x="7315200" y="1295400"/>
            <a:ext cx="1828800" cy="2057400"/>
          </a:xfrm>
        </p:spPr>
        <p:txBody>
          <a:bodyPr/>
          <a:lstStyle>
            <a:lvl1pPr marL="0" indent="0">
              <a:buFontTx/>
              <a:buNone/>
              <a:defRPr/>
            </a:lvl1pPr>
          </a:lstStyle>
          <a:p>
            <a:r>
              <a:rPr lang="en-US" smtClean="0"/>
              <a:t>Click icon to add picture</a:t>
            </a:r>
            <a:endParaRPr lang="en-US" dirty="0"/>
          </a:p>
        </p:txBody>
      </p:sp>
      <p:sp>
        <p:nvSpPr>
          <p:cNvPr id="23" name="Title 6"/>
          <p:cNvSpPr>
            <a:spLocks noGrp="1"/>
          </p:cNvSpPr>
          <p:nvPr>
            <p:ph type="title"/>
          </p:nvPr>
        </p:nvSpPr>
        <p:spPr bwMode="gray">
          <a:xfrm>
            <a:off x="0" y="34290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24"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13" name="Text Placeholder 3"/>
          <p:cNvSpPr>
            <a:spLocks noGrp="1"/>
          </p:cNvSpPr>
          <p:nvPr>
            <p:ph type="body" sz="quarter" idx="13"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53"/>
            <a:ext cx="1513725" cy="1216447"/>
          </a:xfrm>
          <a:prstGeom prst="rect">
            <a:avLst/>
          </a:prstGeom>
        </p:spPr>
      </p:pic>
    </p:spTree>
    <p:extLst>
      <p:ext uri="{BB962C8B-B14F-4D97-AF65-F5344CB8AC3E}">
        <p14:creationId xmlns:p14="http://schemas.microsoft.com/office/powerpoint/2010/main" val="186480776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smtClean="0"/>
              <a:t>Client or Plan Name</a:t>
            </a:r>
            <a:endParaRPr lang="en-US" dirty="0"/>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smtClean="0"/>
              <a:t>Presented by:</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000" y="597407"/>
            <a:ext cx="2676912" cy="393193"/>
          </a:xfrm>
          <a:prstGeom prst="rect">
            <a:avLst/>
          </a:prstGeom>
        </p:spPr>
      </p:pic>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636568"/>
            <a:ext cx="1513725" cy="1216447"/>
          </a:xfrm>
          <a:prstGeom prst="rect">
            <a:avLst/>
          </a:prstGeom>
        </p:spPr>
      </p:pic>
    </p:spTree>
    <p:extLst>
      <p:ext uri="{BB962C8B-B14F-4D97-AF65-F5344CB8AC3E}">
        <p14:creationId xmlns:p14="http://schemas.microsoft.com/office/powerpoint/2010/main" val="404152610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3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50000"/>
              </a:spcBef>
              <a:spcAft>
                <a:spcPct val="0"/>
              </a:spcAft>
            </a:pPr>
            <a:r>
              <a:rPr lang="en-US" sz="800" dirty="0">
                <a:solidFill>
                  <a:srgbClr val="616365"/>
                </a:solidFill>
              </a:rPr>
              <a:t>Copyright © </a:t>
            </a:r>
            <a:r>
              <a:rPr lang="en-US" sz="800" dirty="0" smtClean="0">
                <a:solidFill>
                  <a:srgbClr val="616365"/>
                </a:solidFill>
              </a:rPr>
              <a:t>2015 </a:t>
            </a:r>
            <a:r>
              <a:rPr lang="en-US" sz="800" dirty="0">
                <a:solidFill>
                  <a:srgbClr val="616365"/>
                </a:solidFill>
              </a:rPr>
              <a:t>by The Segal Group, Inc. All rights reserved. </a:t>
            </a:r>
          </a:p>
        </p:txBody>
      </p:sp>
      <p:sp>
        <p:nvSpPr>
          <p:cNvPr id="7" name="Title 6"/>
          <p:cNvSpPr>
            <a:spLocks noGrp="1"/>
          </p:cNvSpPr>
          <p:nvPr>
            <p:ph type="title"/>
          </p:nvPr>
        </p:nvSpPr>
        <p:spPr bwMode="gray">
          <a:xfrm>
            <a:off x="0" y="1752600"/>
            <a:ext cx="9144000" cy="1066800"/>
          </a:xfrm>
          <a:solidFill>
            <a:schemeClr val="accent5">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smtClean="0"/>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smtClean="0"/>
              <a:t>Click to edit Master subtitle style</a:t>
            </a:r>
            <a:endParaRPr lang="en-US" noProof="0" dirty="0" smtClean="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smtClean="0"/>
              <a:t>Client or Plan Name</a:t>
            </a:r>
            <a:endParaRPr lang="en-US" dirty="0"/>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smtClean="0"/>
              <a:t>Presented by:</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096470" y="597407"/>
            <a:ext cx="2675971" cy="393193"/>
          </a:xfrm>
          <a:prstGeom prst="rect">
            <a:avLst/>
          </a:prstGeom>
        </p:spPr>
      </p:pic>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smtClean="0"/>
              <a:t>Click to edit DRAFT or Client Name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5636568"/>
            <a:ext cx="1513725" cy="1216447"/>
          </a:xfrm>
          <a:prstGeom prst="rect">
            <a:avLst/>
          </a:prstGeom>
        </p:spPr>
      </p:pic>
    </p:spTree>
    <p:extLst>
      <p:ext uri="{BB962C8B-B14F-4D97-AF65-F5344CB8AC3E}">
        <p14:creationId xmlns:p14="http://schemas.microsoft.com/office/powerpoint/2010/main" val="186241867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sp>
        <p:nvSpPr>
          <p:cNvPr id="3" name="Text Placeholder 2"/>
          <p:cNvSpPr>
            <a:spLocks noGrp="1"/>
          </p:cNvSpPr>
          <p:nvPr>
            <p:ph type="body" sz="quarter" idx="10" hasCustomPrompt="1"/>
          </p:nvPr>
        </p:nvSpPr>
        <p:spPr bwMode="gray">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23"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706469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2_Section_Page">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sp>
        <p:nvSpPr>
          <p:cNvPr id="3" name="Text Placeholder 2"/>
          <p:cNvSpPr>
            <a:spLocks noGrp="1"/>
          </p:cNvSpPr>
          <p:nvPr>
            <p:ph type="body" sz="quarter" idx="10" hasCustomPrompt="1"/>
          </p:nvPr>
        </p:nvSpPr>
        <p:spPr bwMode="gray">
          <a:xfrm>
            <a:off x="152399" y="1295400"/>
            <a:ext cx="76962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23"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Tree>
    <p:extLst>
      <p:ext uri="{BB962C8B-B14F-4D97-AF65-F5344CB8AC3E}">
        <p14:creationId xmlns:p14="http://schemas.microsoft.com/office/powerpoint/2010/main" val="110087372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7654" y="990600"/>
            <a:ext cx="8915400" cy="5257800"/>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64274228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5177497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a:xfrm>
            <a:off x="67654" y="3581400"/>
            <a:ext cx="43434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715854" y="3581400"/>
            <a:ext cx="4267200" cy="2667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1804884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22360314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8343962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38640663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7"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766964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3" name="Content Placeholder 2"/>
          <p:cNvSpPr>
            <a:spLocks noGrp="1"/>
          </p:cNvSpPr>
          <p:nvPr>
            <p:ph idx="1"/>
          </p:nvPr>
        </p:nvSpPr>
        <p:spPr bwMode="gray">
          <a:xfrm>
            <a:off x="67654" y="990600"/>
            <a:ext cx="8915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1381544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3" name="Content Placeholder 2"/>
          <p:cNvSpPr>
            <a:spLocks noGrp="1"/>
          </p:cNvSpPr>
          <p:nvPr>
            <p:ph sz="half" idx="1"/>
          </p:nvPr>
        </p:nvSpPr>
        <p:spPr bwMode="gray">
          <a:xfrm>
            <a:off x="676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601554" y="990600"/>
            <a:ext cx="4381500" cy="5334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7217146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cxnSp>
        <p:nvCxnSpPr>
          <p:cNvPr id="11" name="Straight Connector 10"/>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1071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67654" y="990600"/>
            <a:ext cx="4343400" cy="2600865"/>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715854" y="990600"/>
            <a:ext cx="4267200" cy="2590800"/>
          </a:xfrm>
          <a:prstGeom prst="rect">
            <a:avLst/>
          </a:prstGeo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p:nvPr>
        </p:nvSpPr>
        <p:spPr bwMode="gray">
          <a:xfrm>
            <a:off x="67654" y="3733800"/>
            <a:ext cx="43434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1"/>
          </p:nvPr>
        </p:nvSpPr>
        <p:spPr bwMode="gray">
          <a:xfrm>
            <a:off x="4715854" y="3733800"/>
            <a:ext cx="4267200" cy="27432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sp>
        <p:nvSpPr>
          <p:cNvPr id="13"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69205967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cxnSp>
        <p:nvCxnSpPr>
          <p:cNvPr id="7" name="Straight Connector 6"/>
          <p:cNvCxnSpPr/>
          <p:nvPr/>
        </p:nvCxnSpPr>
        <p:spPr bwMode="gray">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86925879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5943593" y="0"/>
            <a:ext cx="3200407" cy="27432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
        <p:nvSpPr>
          <p:cNvPr id="7"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468450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smtClean="0"/>
              <a:t>Click to edit Master text styles</a:t>
            </a:r>
          </a:p>
        </p:txBody>
      </p:sp>
      <p:cxnSp>
        <p:nvCxnSpPr>
          <p:cNvPr id="11" name="Straight Connector 10"/>
          <p:cNvCxnSpPr/>
          <p:nvPr/>
        </p:nvCxnSpPr>
        <p:spPr bwMode="auto">
          <a:xfrm>
            <a:off x="379562" y="855663"/>
            <a:ext cx="876443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7283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16.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image" Target="../media/image1.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image" Target="../media/image1.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theme" Target="../theme/theme4.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0" name="Slide Number Placeholder 7"/>
          <p:cNvSpPr txBox="1">
            <a:spLocks/>
          </p:cNvSpPr>
          <p:nvPr/>
        </p:nvSpPr>
        <p:spPr>
          <a:xfrm>
            <a:off x="8578971" y="6608806"/>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prstClr val="black"/>
                </a:solidFill>
              </a:rPr>
              <a:pPr/>
              <a:t>‹#›</a:t>
            </a:fld>
            <a:endParaRPr lang="en-US" sz="1200" dirty="0">
              <a:solidFill>
                <a:prstClr val="black"/>
              </a:solidFill>
            </a:endParaRPr>
          </a:p>
        </p:txBody>
      </p:sp>
      <p:pic>
        <p:nvPicPr>
          <p:cNvPr id="8" name="Picture 7"/>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7144509" y="6582439"/>
            <a:ext cx="1618491" cy="237744"/>
          </a:xfrm>
          <a:prstGeom prst="rect">
            <a:avLst/>
          </a:prstGeom>
        </p:spPr>
      </p:pic>
    </p:spTree>
    <p:extLst>
      <p:ext uri="{BB962C8B-B14F-4D97-AF65-F5344CB8AC3E}">
        <p14:creationId xmlns:p14="http://schemas.microsoft.com/office/powerpoint/2010/main" val="99393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85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 id="2147483836" r:id="rId38"/>
    <p:sldLayoutId id="2147483837" r:id="rId39"/>
    <p:sldLayoutId id="2147483838" r:id="rId40"/>
    <p:sldLayoutId id="2147483839"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 id="2147483849" r:id="rId51"/>
    <p:sldLayoutId id="2147483760" r:id="rId52"/>
    <p:sldLayoutId id="2147483761" r:id="rId53"/>
    <p:sldLayoutId id="2147483762" r:id="rId54"/>
    <p:sldLayoutId id="2147483766" r:id="rId55"/>
    <p:sldLayoutId id="2147483767" r:id="rId56"/>
    <p:sldLayoutId id="2147483768" r:id="rId57"/>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6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22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8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8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8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8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263"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2"/>
          <p:cNvSpPr>
            <a:spLocks noGrp="1" noChangeArrowheads="1"/>
          </p:cNvSpPr>
          <p:nvPr>
            <p:ph type="title"/>
          </p:nvPr>
        </p:nvSpPr>
        <p:spPr bwMode="auto">
          <a:xfrm>
            <a:off x="276225"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 name="Slide Number Placeholder 7"/>
          <p:cNvSpPr txBox="1">
            <a:spLocks/>
          </p:cNvSpPr>
          <p:nvPr/>
        </p:nvSpPr>
        <p:spPr>
          <a:xfrm>
            <a:off x="8578850" y="6616700"/>
            <a:ext cx="547688" cy="225425"/>
          </a:xfrm>
          <a:prstGeom prst="rect">
            <a:avLst/>
          </a:prstGeom>
          <a:ln>
            <a:noFill/>
          </a:ln>
        </p:spPr>
        <p:txBody>
          <a:bodyPr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9DB6F99A-EB61-4614-B205-2C2008EA8A66}" type="slidenum">
              <a:rPr lang="en-US" smtClean="0">
                <a:solidFill>
                  <a:prstClr val="black"/>
                </a:solidFill>
              </a:rPr>
              <a:pPr>
                <a:defRPr/>
              </a:pPr>
              <a:t>‹#›</a:t>
            </a:fld>
            <a:endParaRPr lang="en-US" dirty="0">
              <a:solidFill>
                <a:prstClr val="black"/>
              </a:solidFill>
            </a:endParaRPr>
          </a:p>
        </p:txBody>
      </p:sp>
      <p:pic>
        <p:nvPicPr>
          <p:cNvPr id="2053" name="Picture 2"/>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502525" y="6578600"/>
            <a:ext cx="1266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813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200" b="1">
          <a:solidFill>
            <a:schemeClr val="tx2"/>
          </a:solidFill>
          <a:latin typeface="+mj-lt"/>
          <a:ea typeface="+mj-ea"/>
          <a:cs typeface="+mj-cs"/>
        </a:defRPr>
      </a:lvl1pPr>
      <a:lvl2pPr algn="l" rtl="0" eaLnBrk="0" fontAlgn="base" hangingPunct="0">
        <a:lnSpc>
          <a:spcPct val="90000"/>
        </a:lnSpc>
        <a:spcBef>
          <a:spcPct val="0"/>
        </a:spcBef>
        <a:spcAft>
          <a:spcPct val="0"/>
        </a:spcAft>
        <a:defRPr sz="2200" b="1">
          <a:solidFill>
            <a:schemeClr val="tx2"/>
          </a:solidFill>
          <a:latin typeface="Arial" charset="0"/>
        </a:defRPr>
      </a:lvl2pPr>
      <a:lvl3pPr algn="l" rtl="0" eaLnBrk="0" fontAlgn="base" hangingPunct="0">
        <a:lnSpc>
          <a:spcPct val="90000"/>
        </a:lnSpc>
        <a:spcBef>
          <a:spcPct val="0"/>
        </a:spcBef>
        <a:spcAft>
          <a:spcPct val="0"/>
        </a:spcAft>
        <a:defRPr sz="2200" b="1">
          <a:solidFill>
            <a:schemeClr val="tx2"/>
          </a:solidFill>
          <a:latin typeface="Arial" charset="0"/>
        </a:defRPr>
      </a:lvl3pPr>
      <a:lvl4pPr algn="l" rtl="0" eaLnBrk="0" fontAlgn="base" hangingPunct="0">
        <a:lnSpc>
          <a:spcPct val="90000"/>
        </a:lnSpc>
        <a:spcBef>
          <a:spcPct val="0"/>
        </a:spcBef>
        <a:spcAft>
          <a:spcPct val="0"/>
        </a:spcAft>
        <a:defRPr sz="2200" b="1">
          <a:solidFill>
            <a:schemeClr val="tx2"/>
          </a:solidFill>
          <a:latin typeface="Arial" charset="0"/>
        </a:defRPr>
      </a:lvl4pPr>
      <a:lvl5pPr algn="l" rtl="0" eaLnBrk="0" fontAlgn="base" hangingPunct="0">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0" fontAlgn="base" hangingPunct="0">
        <a:lnSpc>
          <a:spcPct val="90000"/>
        </a:lnSpc>
        <a:spcBef>
          <a:spcPct val="65000"/>
        </a:spcBef>
        <a:spcAft>
          <a:spcPct val="0"/>
        </a:spcAft>
        <a:buClr>
          <a:srgbClr val="0065BD"/>
        </a:buClr>
        <a:buFont typeface="Wingdings" pitchFamily="2" charset="2"/>
        <a:buChar char="Ø"/>
        <a:defRPr sz="1600">
          <a:solidFill>
            <a:schemeClr val="tx1"/>
          </a:solidFill>
          <a:latin typeface="+mn-lt"/>
          <a:ea typeface="+mn-ea"/>
          <a:cs typeface="+mn-cs"/>
        </a:defRPr>
      </a:lvl1pPr>
      <a:lvl2pPr marL="395288" indent="-184150" algn="l" rtl="0" eaLnBrk="0" fontAlgn="base" hangingPunct="0">
        <a:lnSpc>
          <a:spcPct val="90000"/>
        </a:lnSpc>
        <a:spcBef>
          <a:spcPct val="30000"/>
        </a:spcBef>
        <a:spcAft>
          <a:spcPct val="0"/>
        </a:spcAft>
        <a:buClr>
          <a:srgbClr val="0065BD"/>
        </a:buClr>
        <a:buFont typeface="Symbol" pitchFamily="18" charset="2"/>
        <a:buChar char="·"/>
        <a:defRPr sz="1600">
          <a:solidFill>
            <a:schemeClr val="tx1"/>
          </a:solidFill>
          <a:latin typeface="+mn-lt"/>
        </a:defRPr>
      </a:lvl2pPr>
      <a:lvl3pPr marL="593725" indent="-196850" algn="l" rtl="0" eaLnBrk="0" fontAlgn="base" hangingPunct="0">
        <a:lnSpc>
          <a:spcPct val="90000"/>
        </a:lnSpc>
        <a:spcBef>
          <a:spcPct val="15000"/>
        </a:spcBef>
        <a:spcAft>
          <a:spcPct val="0"/>
        </a:spcAft>
        <a:buClr>
          <a:srgbClr val="0065BD"/>
        </a:buClr>
        <a:buChar char="–"/>
        <a:defRPr sz="1600">
          <a:solidFill>
            <a:schemeClr val="tx1"/>
          </a:solidFill>
          <a:latin typeface="+mn-lt"/>
        </a:defRPr>
      </a:lvl3pPr>
      <a:lvl4pPr marL="792163" indent="-196850" algn="l" rtl="0" eaLnBrk="0" fontAlgn="base" hangingPunct="0">
        <a:lnSpc>
          <a:spcPct val="90000"/>
        </a:lnSpc>
        <a:spcBef>
          <a:spcPct val="15000"/>
        </a:spcBef>
        <a:spcAft>
          <a:spcPct val="0"/>
        </a:spcAft>
        <a:buClr>
          <a:srgbClr val="0065BD"/>
        </a:buClr>
        <a:buChar char="»"/>
        <a:defRPr sz="1600">
          <a:solidFill>
            <a:schemeClr val="tx1"/>
          </a:solidFill>
          <a:latin typeface="+mn-lt"/>
        </a:defRPr>
      </a:lvl4pPr>
      <a:lvl5pPr marL="977900" indent="-184150" algn="l" rtl="0" eaLnBrk="0" fontAlgn="base" hangingPunct="0">
        <a:lnSpc>
          <a:spcPct val="90000"/>
        </a:lnSpc>
        <a:spcBef>
          <a:spcPct val="15000"/>
        </a:spcBef>
        <a:spcAft>
          <a:spcPct val="0"/>
        </a:spcAft>
        <a:buClr>
          <a:srgbClr val="0065BD"/>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gray">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Tree>
    <p:extLst>
      <p:ext uri="{BB962C8B-B14F-4D97-AF65-F5344CB8AC3E}">
        <p14:creationId xmlns:p14="http://schemas.microsoft.com/office/powerpoint/2010/main" val="185336432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gray">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2"/>
          <p:cNvSpPr>
            <a:spLocks noGrp="1" noChangeArrowheads="1"/>
          </p:cNvSpPr>
          <p:nvPr>
            <p:ph type="title"/>
          </p:nvPr>
        </p:nvSpPr>
        <p:spPr bwMode="gray">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 name="Slide Number Placeholder 7"/>
          <p:cNvSpPr txBox="1">
            <a:spLocks/>
          </p:cNvSpPr>
          <p:nvPr/>
        </p:nvSpPr>
        <p:spPr bwMode="gray">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bwMode="gray">
          <a:xfrm>
            <a:off x="7144509" y="6582439"/>
            <a:ext cx="1618491" cy="237744"/>
          </a:xfrm>
          <a:prstGeom prst="rect">
            <a:avLst/>
          </a:prstGeom>
        </p:spPr>
      </p:pic>
    </p:spTree>
    <p:extLst>
      <p:ext uri="{BB962C8B-B14F-4D97-AF65-F5344CB8AC3E}">
        <p14:creationId xmlns:p14="http://schemas.microsoft.com/office/powerpoint/2010/main" val="20726939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5792" b="25792"/>
          <a:stretch/>
        </p:blipFill>
        <p:spPr/>
      </p:pic>
      <p:sp>
        <p:nvSpPr>
          <p:cNvPr id="19" name="Title 18"/>
          <p:cNvSpPr>
            <a:spLocks noGrp="1"/>
          </p:cNvSpPr>
          <p:nvPr>
            <p:ph type="title"/>
          </p:nvPr>
        </p:nvSpPr>
        <p:spPr>
          <a:xfrm>
            <a:off x="0" y="3429000"/>
            <a:ext cx="9144000" cy="914400"/>
          </a:xfrm>
        </p:spPr>
        <p:txBody>
          <a:bodyPr/>
          <a:lstStyle/>
          <a:p>
            <a:r>
              <a:rPr lang="en-US" dirty="0" smtClean="0"/>
              <a:t>Strategies for Coping with the </a:t>
            </a:r>
            <a:br>
              <a:rPr lang="en-US" dirty="0" smtClean="0"/>
            </a:br>
            <a:r>
              <a:rPr lang="en-US" dirty="0" smtClean="0"/>
              <a:t>40% Excise Tax on High-Cost Plans</a:t>
            </a:r>
            <a:endParaRPr lang="en-US" dirty="0"/>
          </a:p>
        </p:txBody>
      </p:sp>
      <p:sp>
        <p:nvSpPr>
          <p:cNvPr id="20" name="Subtitle 19"/>
          <p:cNvSpPr>
            <a:spLocks noGrp="1"/>
          </p:cNvSpPr>
          <p:nvPr>
            <p:ph type="subTitle" idx="1"/>
          </p:nvPr>
        </p:nvSpPr>
        <p:spPr>
          <a:xfrm>
            <a:off x="139938" y="4343400"/>
            <a:ext cx="7429500" cy="914400"/>
          </a:xfrm>
        </p:spPr>
        <p:txBody>
          <a:bodyPr/>
          <a:lstStyle/>
          <a:p>
            <a:pPr>
              <a:spcBef>
                <a:spcPts val="400"/>
              </a:spcBef>
            </a:pPr>
            <a:endParaRPr lang="en-US" sz="1700" b="1" dirty="0" smtClean="0">
              <a:solidFill>
                <a:schemeClr val="accent4">
                  <a:lumMod val="75000"/>
                </a:schemeClr>
              </a:solidFill>
            </a:endParaRPr>
          </a:p>
          <a:p>
            <a:pPr>
              <a:spcBef>
                <a:spcPts val="400"/>
              </a:spcBef>
            </a:pPr>
            <a:r>
              <a:rPr lang="en-US" sz="1700" dirty="0" smtClean="0">
                <a:solidFill>
                  <a:schemeClr val="accent4">
                    <a:lumMod val="75000"/>
                  </a:schemeClr>
                </a:solidFill>
              </a:rPr>
              <a:t>October 22, 2015</a:t>
            </a:r>
          </a:p>
          <a:p>
            <a:pPr>
              <a:spcBef>
                <a:spcPts val="400"/>
              </a:spcBef>
            </a:pPr>
            <a:r>
              <a:rPr lang="en-US" sz="1700" dirty="0" smtClean="0">
                <a:solidFill>
                  <a:schemeClr val="accent4">
                    <a:lumMod val="75000"/>
                  </a:schemeClr>
                </a:solidFill>
              </a:rPr>
              <a:t>Daniel J. Rhodes, FSA, </a:t>
            </a:r>
            <a:r>
              <a:rPr lang="en-US" sz="1700" dirty="0" err="1" smtClean="0">
                <a:solidFill>
                  <a:schemeClr val="accent4">
                    <a:lumMod val="75000"/>
                  </a:schemeClr>
                </a:solidFill>
              </a:rPr>
              <a:t>MAAA</a:t>
            </a:r>
            <a:endParaRPr lang="en-US" sz="1700" dirty="0" smtClean="0">
              <a:solidFill>
                <a:schemeClr val="accent4">
                  <a:lumMod val="75000"/>
                </a:schemeClr>
              </a:solidFill>
            </a:endParaRPr>
          </a:p>
          <a:p>
            <a:pPr>
              <a:spcBef>
                <a:spcPts val="400"/>
              </a:spcBef>
            </a:pPr>
            <a:endParaRPr lang="en-US" sz="1700" b="1" dirty="0">
              <a:solidFill>
                <a:schemeClr val="accent4">
                  <a:lumMod val="75000"/>
                </a:schemeClr>
              </a:solidFill>
            </a:endParaRPr>
          </a:p>
          <a:p>
            <a:pPr>
              <a:spcBef>
                <a:spcPts val="400"/>
              </a:spcBef>
            </a:pPr>
            <a:endParaRPr lang="en-US" sz="1700" b="0" dirty="0" smtClean="0">
              <a:solidFill>
                <a:schemeClr val="accent4">
                  <a:lumMod val="75000"/>
                </a:schemeClr>
              </a:solidFill>
            </a:endParaRPr>
          </a:p>
        </p:txBody>
      </p:sp>
    </p:spTree>
    <p:extLst>
      <p:ext uri="{BB962C8B-B14F-4D97-AF65-F5344CB8AC3E}">
        <p14:creationId xmlns:p14="http://schemas.microsoft.com/office/powerpoint/2010/main" val="19072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High-Risk Professions</a:t>
            </a:r>
            <a:endParaRPr lang="en-US" dirty="0"/>
          </a:p>
        </p:txBody>
      </p:sp>
      <p:sp>
        <p:nvSpPr>
          <p:cNvPr id="2" name="Content Placeholder 1"/>
          <p:cNvSpPr>
            <a:spLocks noGrp="1"/>
          </p:cNvSpPr>
          <p:nvPr>
            <p:ph idx="4294967295"/>
          </p:nvPr>
        </p:nvSpPr>
        <p:spPr>
          <a:xfrm>
            <a:off x="0" y="990600"/>
            <a:ext cx="8915400" cy="5257800"/>
          </a:xfrm>
        </p:spPr>
        <p:txBody>
          <a:bodyPr/>
          <a:lstStyle/>
          <a:p>
            <a:r>
              <a:rPr lang="en-US" sz="1800" dirty="0" smtClean="0"/>
              <a:t>Individuals covered by a “plan sponsored by an employer the majority of whose employees covered by the plan are engaged in a high-risk profession or employed to repair or install electrical or telecommunications lines” </a:t>
            </a:r>
          </a:p>
          <a:p>
            <a:pPr lvl="1"/>
            <a:r>
              <a:rPr lang="en-US" sz="1600" dirty="0" smtClean="0"/>
              <a:t>Law enforcement officers</a:t>
            </a:r>
          </a:p>
          <a:p>
            <a:pPr lvl="1"/>
            <a:r>
              <a:rPr lang="en-US" sz="1600" dirty="0" smtClean="0"/>
              <a:t>Employees who engage in fire protection activities </a:t>
            </a:r>
          </a:p>
          <a:p>
            <a:pPr lvl="1"/>
            <a:r>
              <a:rPr lang="en-US" sz="1600" dirty="0" smtClean="0"/>
              <a:t>Individuals who provide out-of-hospital emergency medical care (including emergency medical technicians, paramedics, and first-responders) </a:t>
            </a:r>
          </a:p>
          <a:p>
            <a:pPr lvl="1"/>
            <a:r>
              <a:rPr lang="en-US" sz="1600" dirty="0" smtClean="0"/>
              <a:t>Individuals whose primary work is longshore work</a:t>
            </a:r>
          </a:p>
          <a:p>
            <a:pPr lvl="1"/>
            <a:r>
              <a:rPr lang="en-US" sz="1600" dirty="0" smtClean="0"/>
              <a:t>Individuals engaged in the construction, mining, agriculture </a:t>
            </a:r>
            <a:br>
              <a:rPr lang="en-US" sz="1600" dirty="0" smtClean="0"/>
            </a:br>
            <a:r>
              <a:rPr lang="en-US" sz="1600" dirty="0" smtClean="0"/>
              <a:t>(not including food processing), forestry, and fishing industries. </a:t>
            </a:r>
          </a:p>
          <a:p>
            <a:r>
              <a:rPr lang="en-US" sz="1800" dirty="0" smtClean="0"/>
              <a:t>A retiree with at least 20 years of employment in a high-risk profession is also eligible for the increased threshold</a:t>
            </a:r>
          </a:p>
          <a:p>
            <a:r>
              <a:rPr lang="en-US" sz="1800" dirty="0"/>
              <a:t>Comments requested on:</a:t>
            </a:r>
          </a:p>
          <a:p>
            <a:pPr lvl="1"/>
            <a:r>
              <a:rPr lang="en-US" dirty="0"/>
              <a:t>How an employer determines whether the majority of employees covered by a plan are engaged in a high-risk profession,</a:t>
            </a:r>
          </a:p>
          <a:p>
            <a:pPr lvl="1"/>
            <a:r>
              <a:rPr lang="en-US" dirty="0"/>
              <a:t>What the term “plan” means in that context, and </a:t>
            </a:r>
          </a:p>
          <a:p>
            <a:pPr lvl="1"/>
            <a:r>
              <a:rPr lang="en-US" dirty="0"/>
              <a:t>How an employer determines that an employee was engaged in a high-risk profession for at least 20 years</a:t>
            </a:r>
          </a:p>
          <a:p>
            <a:endParaRPr lang="en-US" dirty="0" smtClean="0"/>
          </a:p>
          <a:p>
            <a:endParaRPr lang="en-US" dirty="0"/>
          </a:p>
        </p:txBody>
      </p:sp>
    </p:spTree>
    <p:extLst>
      <p:ext uri="{BB962C8B-B14F-4D97-AF65-F5344CB8AC3E}">
        <p14:creationId xmlns:p14="http://schemas.microsoft.com/office/powerpoint/2010/main" val="237879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Retiree-only plans are subject to the tax</a:t>
            </a:r>
          </a:p>
          <a:p>
            <a:r>
              <a:rPr lang="en-US" dirty="0" smtClean="0"/>
              <a:t>Some retirees get the higher threshold ($11,850/$30,950) – those who age 55 or older and not eligible for Medicare</a:t>
            </a:r>
          </a:p>
          <a:p>
            <a:r>
              <a:rPr lang="en-US" dirty="0" smtClean="0"/>
              <a:t>The ACA statute states that costs for pre-65 and 65+ retirees may be combined</a:t>
            </a:r>
          </a:p>
          <a:p>
            <a:pPr lvl="1"/>
            <a:r>
              <a:rPr lang="en-US" dirty="0" smtClean="0"/>
              <a:t>Lower costs for Medicare retirees will offset higher costs for pre-Medicare retirees</a:t>
            </a:r>
          </a:p>
          <a:p>
            <a:r>
              <a:rPr lang="en-US" dirty="0" smtClean="0"/>
              <a:t>Issues for Treasury/IRS to address:</a:t>
            </a:r>
          </a:p>
          <a:p>
            <a:pPr lvl="1"/>
            <a:r>
              <a:rPr lang="en-US" dirty="0" smtClean="0"/>
              <a:t>Whether/when retiree costs can be combined </a:t>
            </a:r>
            <a:br>
              <a:rPr lang="en-US" dirty="0" smtClean="0"/>
            </a:br>
            <a:r>
              <a:rPr lang="en-US" dirty="0" smtClean="0"/>
              <a:t>with actives</a:t>
            </a:r>
          </a:p>
          <a:p>
            <a:pPr lvl="1"/>
            <a:r>
              <a:rPr lang="en-US" dirty="0" smtClean="0"/>
              <a:t>How statutory rule on combining pre- and </a:t>
            </a:r>
            <a:br>
              <a:rPr lang="en-US" dirty="0" smtClean="0"/>
            </a:br>
            <a:r>
              <a:rPr lang="en-US" dirty="0" smtClean="0"/>
              <a:t>post-65 retirees interacts with “benefit package” </a:t>
            </a:r>
            <a:br>
              <a:rPr lang="en-US" dirty="0" smtClean="0"/>
            </a:br>
            <a:r>
              <a:rPr lang="en-US" dirty="0" smtClean="0"/>
              <a:t>proposal in Notice 2015-16</a:t>
            </a:r>
          </a:p>
          <a:p>
            <a:r>
              <a:rPr lang="en-US" dirty="0" smtClean="0"/>
              <a:t>Once Treasury/IRS set the rules about </a:t>
            </a:r>
            <a:br>
              <a:rPr lang="en-US" dirty="0" smtClean="0"/>
            </a:br>
            <a:r>
              <a:rPr lang="en-US" dirty="0" smtClean="0"/>
              <a:t>what combinations of groups are </a:t>
            </a:r>
            <a:br>
              <a:rPr lang="en-US" dirty="0" smtClean="0"/>
            </a:br>
            <a:r>
              <a:rPr lang="en-US" dirty="0" smtClean="0"/>
              <a:t>permitted, each plan will need to </a:t>
            </a:r>
            <a:br>
              <a:rPr lang="en-US" dirty="0" smtClean="0"/>
            </a:br>
            <a:r>
              <a:rPr lang="en-US" dirty="0" smtClean="0"/>
              <a:t>determine optimal approach</a:t>
            </a:r>
          </a:p>
          <a:p>
            <a:pPr marL="211138" lvl="1" indent="0">
              <a:buNone/>
            </a:pPr>
            <a:endParaRPr lang="en-US" dirty="0" smtClean="0"/>
          </a:p>
        </p:txBody>
      </p:sp>
      <p:sp>
        <p:nvSpPr>
          <p:cNvPr id="3" name="Title 2"/>
          <p:cNvSpPr>
            <a:spLocks noGrp="1"/>
          </p:cNvSpPr>
          <p:nvPr>
            <p:ph type="title"/>
          </p:nvPr>
        </p:nvSpPr>
        <p:spPr/>
        <p:txBody>
          <a:bodyPr/>
          <a:lstStyle/>
          <a:p>
            <a:r>
              <a:rPr lang="en-US" dirty="0" smtClean="0"/>
              <a:t>Retirees and the Excise Tax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96" r="6196"/>
          <a:stretch/>
        </p:blipFill>
        <p:spPr>
          <a:xfrm>
            <a:off x="5638800" y="3810000"/>
            <a:ext cx="3203643" cy="2435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29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06"/>
          <a:stretch/>
        </p:blipFill>
        <p:spPr>
          <a:xfrm>
            <a:off x="4953000" y="3276600"/>
            <a:ext cx="4114800" cy="3048000"/>
          </a:xfrm>
          <a:prstGeom prst="rect">
            <a:avLst/>
          </a:prstGeom>
          <a:noFill/>
          <a:ln>
            <a:noFill/>
          </a:ln>
        </p:spPr>
      </p:pic>
      <p:sp>
        <p:nvSpPr>
          <p:cNvPr id="3" name="Content Placeholder 2"/>
          <p:cNvSpPr>
            <a:spLocks noGrp="1"/>
          </p:cNvSpPr>
          <p:nvPr>
            <p:ph idx="1"/>
          </p:nvPr>
        </p:nvSpPr>
        <p:spPr/>
        <p:txBody>
          <a:bodyPr/>
          <a:lstStyle/>
          <a:p>
            <a:r>
              <a:rPr lang="en-US" dirty="0" smtClean="0"/>
              <a:t>The “coverage provider” pays the tax</a:t>
            </a:r>
          </a:p>
          <a:p>
            <a:pPr lvl="1"/>
            <a:r>
              <a:rPr lang="en-US" dirty="0"/>
              <a:t>For insured benefits, the health insurer is the coverage provider</a:t>
            </a:r>
          </a:p>
          <a:p>
            <a:pPr lvl="1"/>
            <a:r>
              <a:rPr lang="en-US" dirty="0"/>
              <a:t>If the employer makes HSA contributions, the employer is the coverage provider</a:t>
            </a:r>
          </a:p>
          <a:p>
            <a:pPr lvl="1"/>
            <a:r>
              <a:rPr lang="en-US" dirty="0"/>
              <a:t>For other self-insured benefits, the coverage provider is the person that administers the benefits</a:t>
            </a:r>
          </a:p>
          <a:p>
            <a:r>
              <a:rPr lang="en-US" dirty="0" smtClean="0"/>
              <a:t>The </a:t>
            </a:r>
            <a:r>
              <a:rPr lang="en-US" dirty="0"/>
              <a:t>definition of “coverage provider” is one of </a:t>
            </a:r>
            <a:r>
              <a:rPr lang="en-US" dirty="0" smtClean="0"/>
              <a:t>the </a:t>
            </a:r>
            <a:r>
              <a:rPr lang="en-US" dirty="0"/>
              <a:t>main </a:t>
            </a:r>
            <a:r>
              <a:rPr lang="en-US" dirty="0" smtClean="0"/>
              <a:t>issues </a:t>
            </a:r>
            <a:r>
              <a:rPr lang="en-US" dirty="0"/>
              <a:t>on which Treasury/IRS </a:t>
            </a:r>
            <a:r>
              <a:rPr lang="en-US" dirty="0" smtClean="0"/>
              <a:t>have sought </a:t>
            </a:r>
            <a:r>
              <a:rPr lang="en-US" dirty="0"/>
              <a:t>comments in </a:t>
            </a:r>
            <a:r>
              <a:rPr lang="en-US" dirty="0" smtClean="0"/>
              <a:t/>
            </a:r>
            <a:br>
              <a:rPr lang="en-US" dirty="0" smtClean="0"/>
            </a:br>
            <a:r>
              <a:rPr lang="en-US" dirty="0" smtClean="0"/>
              <a:t>Notice 2015-52</a:t>
            </a:r>
          </a:p>
          <a:p>
            <a:r>
              <a:rPr lang="en-US" dirty="0" smtClean="0"/>
              <a:t>To calculate the tax, the </a:t>
            </a:r>
            <a:r>
              <a:rPr lang="en-US" dirty="0"/>
              <a:t>employer has to:</a:t>
            </a:r>
          </a:p>
          <a:p>
            <a:pPr lvl="1"/>
            <a:r>
              <a:rPr lang="en-US" dirty="0"/>
              <a:t>Combine the cost of the different benefits, </a:t>
            </a:r>
          </a:p>
          <a:p>
            <a:pPr lvl="1"/>
            <a:r>
              <a:rPr lang="en-US" dirty="0"/>
              <a:t>Calculate the amount of the excess benefit, </a:t>
            </a:r>
          </a:p>
          <a:p>
            <a:pPr lvl="1"/>
            <a:r>
              <a:rPr lang="en-US" dirty="0"/>
              <a:t>Determine the pro rata share of the excess </a:t>
            </a:r>
            <a:br>
              <a:rPr lang="en-US" dirty="0"/>
            </a:br>
            <a:r>
              <a:rPr lang="en-US" dirty="0"/>
              <a:t>attributable to coverage provider, and </a:t>
            </a:r>
          </a:p>
          <a:p>
            <a:pPr lvl="1"/>
            <a:r>
              <a:rPr lang="en-US" dirty="0"/>
              <a:t>Report the taxable excess benefit attributed</a:t>
            </a:r>
            <a:br>
              <a:rPr lang="en-US" dirty="0"/>
            </a:br>
            <a:r>
              <a:rPr lang="en-US" dirty="0"/>
              <a:t>to each coverage provider to the </a:t>
            </a:r>
            <a:r>
              <a:rPr lang="en-US" dirty="0" smtClean="0"/>
              <a:t>coverage </a:t>
            </a:r>
            <a:r>
              <a:rPr lang="en-US" dirty="0"/>
              <a:t>provider </a:t>
            </a:r>
            <a:r>
              <a:rPr lang="en-US" dirty="0" smtClean="0"/>
              <a:t/>
            </a:r>
            <a:br>
              <a:rPr lang="en-US" dirty="0" smtClean="0"/>
            </a:br>
            <a:r>
              <a:rPr lang="en-US" dirty="0" smtClean="0"/>
              <a:t>and </a:t>
            </a:r>
            <a:r>
              <a:rPr lang="en-US" dirty="0"/>
              <a:t>to the IRS</a:t>
            </a:r>
          </a:p>
          <a:p>
            <a:endParaRPr lang="en-US" dirty="0"/>
          </a:p>
          <a:p>
            <a:pPr lvl="1"/>
            <a:endParaRPr lang="en-US" dirty="0" smtClean="0"/>
          </a:p>
        </p:txBody>
      </p:sp>
      <p:sp>
        <p:nvSpPr>
          <p:cNvPr id="2" name="Title 1"/>
          <p:cNvSpPr>
            <a:spLocks noGrp="1"/>
          </p:cNvSpPr>
          <p:nvPr>
            <p:ph type="title"/>
          </p:nvPr>
        </p:nvSpPr>
        <p:spPr/>
        <p:txBody>
          <a:bodyPr/>
          <a:lstStyle/>
          <a:p>
            <a:r>
              <a:rPr lang="en-US" dirty="0" smtClean="0"/>
              <a:t>Who Calculates the Tax &amp; Who Pays</a:t>
            </a:r>
            <a:endParaRPr lang="en-US" dirty="0"/>
          </a:p>
        </p:txBody>
      </p:sp>
    </p:spTree>
    <p:extLst>
      <p:ext uri="{BB962C8B-B14F-4D97-AF65-F5344CB8AC3E}">
        <p14:creationId xmlns:p14="http://schemas.microsoft.com/office/powerpoint/2010/main" val="69639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584" t="8794" r="21100" b="1986"/>
          <a:stretch/>
        </p:blipFill>
        <p:spPr>
          <a:xfrm>
            <a:off x="4953000" y="990600"/>
            <a:ext cx="3567450" cy="5364109"/>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
        <p:nvSpPr>
          <p:cNvPr id="10" name="Rectangle 9"/>
          <p:cNvSpPr>
            <a:spLocks/>
          </p:cNvSpPr>
          <p:nvPr/>
        </p:nvSpPr>
        <p:spPr bwMode="auto">
          <a:xfrm>
            <a:off x="609600" y="3962400"/>
            <a:ext cx="3442950" cy="2136342"/>
          </a:xfrm>
          <a:prstGeom prst="rect">
            <a:avLst/>
          </a:prstGeom>
          <a:solidFill>
            <a:srgbClr val="FFFFFF"/>
          </a:solidFill>
          <a:ln w="6350">
            <a:solidFill>
              <a:srgbClr val="C9CAC8"/>
            </a:solidFill>
            <a:miter lim="800000"/>
            <a:headEnd/>
            <a:tailEnd/>
          </a:ln>
          <a:effectLst>
            <a:outerShdw blurRad="63500" dist="50800" dir="2700000" algn="ctr" rotWithShape="0">
              <a:schemeClr val="bg2">
                <a:alpha val="50000"/>
              </a:schemeClr>
            </a:outerShdw>
          </a:effectLst>
        </p:spPr>
        <p:txBody>
          <a:bodyPr lIns="0" tIns="0" rIns="0" bIns="137160" anchor="b"/>
          <a:lstStyle/>
          <a:p>
            <a:pPr marL="444500" fontAlgn="base">
              <a:lnSpc>
                <a:spcPct val="90000"/>
              </a:lnSpc>
              <a:spcBef>
                <a:spcPct val="0"/>
              </a:spcBef>
              <a:spcAft>
                <a:spcPct val="0"/>
              </a:spcAft>
              <a:defRPr/>
            </a:pPr>
            <a:r>
              <a:rPr lang="en-US" sz="1600" b="1" dirty="0" smtClean="0">
                <a:solidFill>
                  <a:srgbClr val="B2B4B3">
                    <a:lumMod val="50000"/>
                  </a:srgbClr>
                </a:solidFill>
                <a:latin typeface="Arial Narrow" panose="020B0606020202030204" pitchFamily="34" charset="0"/>
              </a:rPr>
              <a:t>Daniel J. Rhodes, FSA, </a:t>
            </a:r>
            <a:r>
              <a:rPr lang="en-US" sz="1600" b="1" dirty="0" err="1" smtClean="0">
                <a:solidFill>
                  <a:srgbClr val="B2B4B3">
                    <a:lumMod val="50000"/>
                  </a:srgbClr>
                </a:solidFill>
                <a:latin typeface="Arial Narrow" panose="020B0606020202030204" pitchFamily="34" charset="0"/>
              </a:rPr>
              <a:t>MAAA</a:t>
            </a:r>
            <a:r>
              <a:rPr lang="en-US" sz="1600" dirty="0">
                <a:solidFill>
                  <a:srgbClr val="B2B4B3">
                    <a:lumMod val="50000"/>
                  </a:srgbClr>
                </a:solidFill>
                <a:latin typeface="Arial Narrow" panose="020B0606020202030204" pitchFamily="34" charset="0"/>
              </a:rPr>
              <a:t/>
            </a:r>
            <a:br>
              <a:rPr lang="en-US" sz="1600" dirty="0">
                <a:solidFill>
                  <a:srgbClr val="B2B4B3">
                    <a:lumMod val="50000"/>
                  </a:srgbClr>
                </a:solidFill>
                <a:latin typeface="Arial Narrow" panose="020B0606020202030204" pitchFamily="34" charset="0"/>
              </a:rPr>
            </a:br>
            <a:r>
              <a:rPr lang="en-US" sz="1600" i="1" dirty="0" smtClean="0">
                <a:solidFill>
                  <a:srgbClr val="B2B4B3">
                    <a:lumMod val="50000"/>
                  </a:srgbClr>
                </a:solidFill>
                <a:latin typeface="Arial Narrow" panose="020B0606020202030204" pitchFamily="34" charset="0"/>
              </a:rPr>
              <a:t>Vice </a:t>
            </a:r>
            <a:r>
              <a:rPr lang="en-US" sz="1600" i="1" dirty="0">
                <a:solidFill>
                  <a:srgbClr val="B2B4B3">
                    <a:lumMod val="50000"/>
                  </a:srgbClr>
                </a:solidFill>
                <a:latin typeface="Arial Narrow" panose="020B0606020202030204" pitchFamily="34" charset="0"/>
              </a:rPr>
              <a:t>President, </a:t>
            </a:r>
            <a:r>
              <a:rPr lang="en-US" sz="1600" i="1" dirty="0" smtClean="0">
                <a:solidFill>
                  <a:srgbClr val="B2B4B3">
                    <a:lumMod val="50000"/>
                  </a:srgbClr>
                </a:solidFill>
                <a:latin typeface="Arial Narrow" panose="020B0606020202030204" pitchFamily="34" charset="0"/>
              </a:rPr>
              <a:t>Consulting Actuary</a:t>
            </a:r>
            <a:endParaRPr lang="en-US" sz="1600" i="1" dirty="0">
              <a:solidFill>
                <a:srgbClr val="B2B4B3">
                  <a:lumMod val="50000"/>
                </a:srgbClr>
              </a:solidFill>
              <a:latin typeface="Arial Narrow" panose="020B0606020202030204" pitchFamily="34" charset="0"/>
            </a:endParaRPr>
          </a:p>
          <a:p>
            <a:pPr marL="444500" fontAlgn="base">
              <a:lnSpc>
                <a:spcPct val="90000"/>
              </a:lnSpc>
              <a:spcBef>
                <a:spcPts val="800"/>
              </a:spcBef>
              <a:spcAft>
                <a:spcPct val="0"/>
              </a:spcAft>
              <a:defRPr/>
            </a:pPr>
            <a:r>
              <a:rPr lang="en-US" sz="1600" dirty="0" smtClean="0">
                <a:solidFill>
                  <a:srgbClr val="B2B4B3">
                    <a:lumMod val="50000"/>
                  </a:srgbClr>
                </a:solidFill>
                <a:latin typeface="Arial Narrow" panose="020B0606020202030204" pitchFamily="34" charset="0"/>
              </a:rPr>
              <a:t>617.424.7348</a:t>
            </a:r>
            <a:endParaRPr lang="en-US" sz="1600" dirty="0">
              <a:solidFill>
                <a:srgbClr val="B2B4B3">
                  <a:lumMod val="50000"/>
                </a:srgbClr>
              </a:solidFill>
              <a:latin typeface="Arial Narrow" panose="020B0606020202030204" pitchFamily="34" charset="0"/>
            </a:endParaRPr>
          </a:p>
          <a:p>
            <a:pPr marL="444500" fontAlgn="base">
              <a:lnSpc>
                <a:spcPct val="90000"/>
              </a:lnSpc>
              <a:spcBef>
                <a:spcPct val="0"/>
              </a:spcBef>
              <a:spcAft>
                <a:spcPct val="0"/>
              </a:spcAft>
              <a:defRPr/>
            </a:pPr>
            <a:r>
              <a:rPr lang="en-US" sz="1600" dirty="0" smtClean="0">
                <a:solidFill>
                  <a:srgbClr val="B2B4B3">
                    <a:lumMod val="50000"/>
                  </a:srgbClr>
                </a:solidFill>
                <a:latin typeface="Arial Narrow" panose="020B0606020202030204" pitchFamily="34" charset="0"/>
              </a:rPr>
              <a:t>drhodes@segalco.com </a:t>
            </a:r>
            <a:r>
              <a:rPr lang="en-US" sz="1600" dirty="0">
                <a:solidFill>
                  <a:srgbClr val="B2B4B3">
                    <a:lumMod val="50000"/>
                  </a:srgbClr>
                </a:solidFill>
                <a:latin typeface="Arial Narrow" panose="020B0606020202030204" pitchFamily="34" charset="0"/>
              </a:rPr>
              <a:t/>
            </a:r>
            <a:br>
              <a:rPr lang="en-US" sz="1600" dirty="0">
                <a:solidFill>
                  <a:srgbClr val="B2B4B3">
                    <a:lumMod val="50000"/>
                  </a:srgbClr>
                </a:solidFill>
                <a:latin typeface="Arial Narrow" panose="020B0606020202030204" pitchFamily="34" charset="0"/>
              </a:rPr>
            </a:br>
            <a:r>
              <a:rPr lang="en-US" sz="1600" dirty="0">
                <a:solidFill>
                  <a:srgbClr val="B2B4B3">
                    <a:lumMod val="50000"/>
                  </a:srgbClr>
                </a:solidFill>
                <a:latin typeface="Arial Narrow" panose="020B0606020202030204" pitchFamily="34" charset="0"/>
              </a:rPr>
              <a:t>www.segalco.com</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59300" y="4135329"/>
            <a:ext cx="1888254" cy="277370"/>
          </a:xfrm>
          <a:prstGeom prst="rect">
            <a:avLst/>
          </a:prstGeom>
        </p:spPr>
      </p:pic>
    </p:spTree>
    <p:extLst>
      <p:ext uri="{BB962C8B-B14F-4D97-AF65-F5344CB8AC3E}">
        <p14:creationId xmlns:p14="http://schemas.microsoft.com/office/powerpoint/2010/main" val="14297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bwMode="auto">
          <a:xfrm>
            <a:off x="2514600" y="2362200"/>
            <a:ext cx="6035040" cy="3429000"/>
          </a:xfrm>
          <a:prstGeom prst="rect">
            <a:avLst/>
          </a:prstGeom>
          <a:gradFill flip="none" rotWithShape="1">
            <a:gsLst>
              <a:gs pos="0">
                <a:schemeClr val="accent1">
                  <a:tint val="66000"/>
                  <a:satMod val="160000"/>
                </a:schemeClr>
              </a:gs>
              <a:gs pos="50000">
                <a:schemeClr val="accent1">
                  <a:tint val="44500"/>
                  <a:satMod val="160000"/>
                </a:schemeClr>
              </a:gs>
              <a:gs pos="100000">
                <a:schemeClr val="bg1"/>
              </a:gs>
            </a:gsLst>
            <a:lin ang="0" scaled="1"/>
            <a:tileRect/>
          </a:gradFill>
          <a:ln>
            <a:noFill/>
          </a:ln>
          <a:effectLst/>
          <a:extLst/>
        </p:spPr>
        <p:txBody>
          <a:bodyPr anchor="ctr"/>
          <a:lst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8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4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4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4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4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9pPr>
          </a:lstStyle>
          <a:p>
            <a:pPr marL="631825" lvl="1" indent="-169863">
              <a:defRPr/>
            </a:pPr>
            <a:r>
              <a:rPr lang="en-US" sz="1800" dirty="0" smtClean="0">
                <a:solidFill>
                  <a:prstClr val="black"/>
                </a:solidFill>
              </a:rPr>
              <a:t>$10,200 Single, $27,500 Family in 2018</a:t>
            </a:r>
            <a:endParaRPr lang="en-US" sz="1800" dirty="0" smtClean="0">
              <a:solidFill>
                <a:srgbClr val="FF0000"/>
              </a:solidFill>
            </a:endParaRPr>
          </a:p>
          <a:p>
            <a:pPr marL="631825" lvl="1" indent="-169863">
              <a:defRPr/>
            </a:pPr>
            <a:r>
              <a:rPr lang="en-US" sz="1800" dirty="0" smtClean="0">
                <a:solidFill>
                  <a:prstClr val="black"/>
                </a:solidFill>
              </a:rPr>
              <a:t>Increased by $1,650 Single, $3,450 Family:</a:t>
            </a:r>
          </a:p>
          <a:p>
            <a:pPr marL="803275" lvl="2" indent="-171450">
              <a:defRPr/>
            </a:pPr>
            <a:r>
              <a:rPr lang="en-US" sz="1800" dirty="0" smtClean="0">
                <a:solidFill>
                  <a:prstClr val="black"/>
                </a:solidFill>
              </a:rPr>
              <a:t>For retired individuals age 55 or older and not eligible for Medicare</a:t>
            </a:r>
          </a:p>
          <a:p>
            <a:pPr marL="803275" lvl="2" indent="-171450">
              <a:defRPr/>
            </a:pPr>
            <a:r>
              <a:rPr lang="en-US" sz="1800" dirty="0" smtClean="0">
                <a:solidFill>
                  <a:prstClr val="black"/>
                </a:solidFill>
              </a:rPr>
              <a:t>If majority of employees covered by the plan are:</a:t>
            </a:r>
          </a:p>
          <a:p>
            <a:pPr marL="974725" lvl="3" indent="-171450">
              <a:defRPr/>
            </a:pPr>
            <a:r>
              <a:rPr lang="en-US" sz="1800" dirty="0" smtClean="0">
                <a:solidFill>
                  <a:prstClr val="black"/>
                </a:solidFill>
              </a:rPr>
              <a:t>Engaged in a high-risk profession (list in statute), or</a:t>
            </a:r>
          </a:p>
          <a:p>
            <a:pPr marL="974725" lvl="3" indent="-171450">
              <a:defRPr/>
            </a:pPr>
            <a:r>
              <a:rPr lang="en-US" sz="1800" dirty="0" smtClean="0">
                <a:solidFill>
                  <a:prstClr val="black"/>
                </a:solidFill>
              </a:rPr>
              <a:t>Employed to repair/install electrical or telecommunications lines</a:t>
            </a:r>
            <a:endParaRPr lang="en-US" sz="1800" dirty="0" smtClean="0">
              <a:solidFill>
                <a:srgbClr val="FF0000"/>
              </a:solidFill>
            </a:endParaRPr>
          </a:p>
        </p:txBody>
      </p:sp>
      <p:sp>
        <p:nvSpPr>
          <p:cNvPr id="8" name="Content Placeholder 2"/>
          <p:cNvSpPr txBox="1">
            <a:spLocks/>
          </p:cNvSpPr>
          <p:nvPr/>
        </p:nvSpPr>
        <p:spPr bwMode="auto">
          <a:xfrm>
            <a:off x="2514600" y="1300163"/>
            <a:ext cx="6035040" cy="985837"/>
          </a:xfrm>
          <a:prstGeom prst="rect">
            <a:avLst/>
          </a:prstGeom>
          <a:gradFill flip="none" rotWithShape="1">
            <a:gsLst>
              <a:gs pos="0">
                <a:schemeClr val="accent1">
                  <a:tint val="66000"/>
                  <a:satMod val="160000"/>
                </a:schemeClr>
              </a:gs>
              <a:gs pos="50000">
                <a:schemeClr val="accent1">
                  <a:tint val="44500"/>
                  <a:satMod val="160000"/>
                </a:schemeClr>
              </a:gs>
              <a:gs pos="100000">
                <a:schemeClr val="bg1"/>
              </a:gs>
            </a:gsLst>
            <a:lin ang="0" scaled="1"/>
            <a:tileRect/>
          </a:gradFill>
          <a:ln>
            <a:noFill/>
          </a:ln>
          <a:effectLst/>
          <a:extLst/>
        </p:spPr>
        <p:txBody>
          <a:bodyPr anchor="ctr"/>
          <a:lst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8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4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4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4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4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800">
                <a:solidFill>
                  <a:schemeClr val="tx1"/>
                </a:solidFill>
                <a:latin typeface="+mn-lt"/>
              </a:defRPr>
            </a:lvl9pPr>
          </a:lstStyle>
          <a:p>
            <a:pPr marL="631825" lvl="1" indent="-169863">
              <a:defRPr/>
            </a:pPr>
            <a:r>
              <a:rPr lang="en-US" sz="1800" dirty="0" smtClean="0">
                <a:solidFill>
                  <a:prstClr val="black"/>
                </a:solidFill>
              </a:rPr>
              <a:t>40% tax on excess over threshold</a:t>
            </a:r>
          </a:p>
          <a:p>
            <a:pPr marL="631825" lvl="1" indent="-169863">
              <a:defRPr/>
            </a:pPr>
            <a:r>
              <a:rPr lang="en-US" sz="1800" dirty="0" smtClean="0">
                <a:solidFill>
                  <a:prstClr val="black"/>
                </a:solidFill>
              </a:rPr>
              <a:t>Based on total cost of coverage; employer plus employee premium share</a:t>
            </a:r>
            <a:endParaRPr lang="en-US" sz="1800" dirty="0">
              <a:solidFill>
                <a:prstClr val="black"/>
              </a:solidFill>
            </a:endParaRPr>
          </a:p>
        </p:txBody>
      </p:sp>
      <p:sp>
        <p:nvSpPr>
          <p:cNvPr id="39940" name="Title 1"/>
          <p:cNvSpPr>
            <a:spLocks noGrp="1"/>
          </p:cNvSpPr>
          <p:nvPr>
            <p:ph type="title"/>
          </p:nvPr>
        </p:nvSpPr>
        <p:spPr/>
        <p:txBody>
          <a:bodyPr/>
          <a:lstStyle/>
          <a:p>
            <a:pPr eaLnBrk="1" hangingPunct="1"/>
            <a:r>
              <a:rPr lang="en-US" dirty="0" smtClean="0"/>
              <a:t>Excise Tax on High Cost Plans</a:t>
            </a:r>
          </a:p>
        </p:txBody>
      </p:sp>
      <p:sp>
        <p:nvSpPr>
          <p:cNvPr id="6" name="Content Placeholder 5"/>
          <p:cNvSpPr>
            <a:spLocks noGrp="1"/>
          </p:cNvSpPr>
          <p:nvPr>
            <p:ph sz="half" idx="4294967295"/>
          </p:nvPr>
        </p:nvSpPr>
        <p:spPr>
          <a:xfrm>
            <a:off x="381000" y="2362200"/>
            <a:ext cx="2209800" cy="3429000"/>
          </a:xfrm>
          <a:prstGeom prst="homePlate">
            <a:avLst>
              <a:gd name="adj" fmla="val 14969"/>
            </a:avLst>
          </a:prstGeom>
        </p:spPr>
        <p:style>
          <a:lnRef idx="1">
            <a:schemeClr val="accent5"/>
          </a:lnRef>
          <a:fillRef idx="3">
            <a:schemeClr val="accent5"/>
          </a:fillRef>
          <a:effectRef idx="2">
            <a:schemeClr val="accent5"/>
          </a:effectRef>
          <a:fontRef idx="minor">
            <a:schemeClr val="lt1"/>
          </a:fontRef>
        </p:style>
        <p:txBody>
          <a:bodyPr anchor="ctr"/>
          <a:lstStyle/>
          <a:p>
            <a:pPr marL="0" indent="0" algn="ctr">
              <a:buClr>
                <a:schemeClr val="accent5"/>
              </a:buClr>
              <a:buFont typeface="Wingdings" pitchFamily="34" charset="2"/>
              <a:buNone/>
              <a:defRPr/>
            </a:pPr>
            <a:r>
              <a:rPr lang="en-US" sz="1800" b="1" dirty="0">
                <a:solidFill>
                  <a:schemeClr val="bg1"/>
                </a:solidFill>
              </a:rPr>
              <a:t>Cost threshold </a:t>
            </a: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for </a:t>
            </a:r>
            <a:r>
              <a:rPr lang="en-US" sz="1800" b="1" dirty="0">
                <a:solidFill>
                  <a:schemeClr val="bg1"/>
                </a:solidFill>
              </a:rPr>
              <a:t>tax </a:t>
            </a:r>
            <a:r>
              <a:rPr lang="en-US" sz="1800" b="1" dirty="0" smtClean="0">
                <a:solidFill>
                  <a:schemeClr val="bg1"/>
                </a:solidFill>
              </a:rPr>
              <a:t/>
            </a:r>
            <a:br>
              <a:rPr lang="en-US" sz="1800" b="1" dirty="0" smtClean="0">
                <a:solidFill>
                  <a:schemeClr val="bg1"/>
                </a:solidFill>
              </a:rPr>
            </a:br>
            <a:r>
              <a:rPr lang="en-US" sz="1400" b="1" dirty="0" smtClean="0">
                <a:solidFill>
                  <a:schemeClr val="bg1"/>
                </a:solidFill>
              </a:rPr>
              <a:t>(</a:t>
            </a:r>
            <a:r>
              <a:rPr lang="en-US" sz="1400" b="1" dirty="0">
                <a:solidFill>
                  <a:schemeClr val="bg1"/>
                </a:solidFill>
              </a:rPr>
              <a:t>indexed after 2018</a:t>
            </a:r>
            <a:r>
              <a:rPr lang="en-US" sz="1400" b="1" dirty="0" smtClean="0">
                <a:solidFill>
                  <a:schemeClr val="bg1"/>
                </a:solidFill>
              </a:rPr>
              <a:t>)</a:t>
            </a:r>
            <a:endParaRPr lang="en-US" sz="1400" b="1" dirty="0">
              <a:solidFill>
                <a:schemeClr val="bg1"/>
              </a:solidFill>
            </a:endParaRPr>
          </a:p>
        </p:txBody>
      </p:sp>
      <p:sp>
        <p:nvSpPr>
          <p:cNvPr id="3" name="Content Placeholder 2"/>
          <p:cNvSpPr>
            <a:spLocks noGrp="1"/>
          </p:cNvSpPr>
          <p:nvPr>
            <p:ph sz="half" idx="4294967295"/>
          </p:nvPr>
        </p:nvSpPr>
        <p:spPr>
          <a:xfrm>
            <a:off x="381000" y="1300163"/>
            <a:ext cx="2133600" cy="985837"/>
          </a:xfrm>
          <a:prstGeom prst="homePlate">
            <a:avLst>
              <a:gd name="adj" fmla="val 28541"/>
            </a:avLst>
          </a:prstGeom>
        </p:spPr>
        <p:style>
          <a:lnRef idx="1">
            <a:schemeClr val="accent5"/>
          </a:lnRef>
          <a:fillRef idx="3">
            <a:schemeClr val="accent5"/>
          </a:fillRef>
          <a:effectRef idx="2">
            <a:schemeClr val="accent5"/>
          </a:effectRef>
          <a:fontRef idx="minor">
            <a:schemeClr val="lt1"/>
          </a:fontRef>
        </p:style>
        <p:txBody>
          <a:bodyPr anchor="ctr"/>
          <a:lstStyle/>
          <a:p>
            <a:pPr marL="0" indent="0" algn="ctr">
              <a:buClr>
                <a:schemeClr val="accent5"/>
              </a:buClr>
              <a:buFont typeface="Wingdings" pitchFamily="34" charset="2"/>
              <a:buNone/>
              <a:defRPr/>
            </a:pPr>
            <a:r>
              <a:rPr lang="en-US" sz="1800" b="1" dirty="0" smtClean="0">
                <a:solidFill>
                  <a:schemeClr val="bg1"/>
                </a:solidFill>
              </a:rPr>
              <a:t>Effective in 2018</a:t>
            </a:r>
            <a:endParaRPr lang="en-US" sz="1800" b="1" dirty="0">
              <a:solidFill>
                <a:schemeClr val="bg1"/>
              </a:solidFill>
            </a:endParaRPr>
          </a:p>
        </p:txBody>
      </p:sp>
      <p:sp>
        <p:nvSpPr>
          <p:cNvPr id="9" name="Rectangle 8"/>
          <p:cNvSpPr>
            <a:spLocks noChangeArrowheads="1"/>
          </p:cNvSpPr>
          <p:nvPr/>
        </p:nvSpPr>
        <p:spPr bwMode="gray">
          <a:xfrm>
            <a:off x="1260475" y="5943600"/>
            <a:ext cx="6664325" cy="377825"/>
          </a:xfrm>
          <a:prstGeom prst="rect">
            <a:avLst/>
          </a:prstGeom>
          <a:ln/>
          <a:extLst/>
        </p:spPr>
        <p:style>
          <a:lnRef idx="1">
            <a:schemeClr val="accent5"/>
          </a:lnRef>
          <a:fillRef idx="3">
            <a:schemeClr val="accent5"/>
          </a:fillRef>
          <a:effectRef idx="2">
            <a:schemeClr val="accent5"/>
          </a:effectRef>
          <a:fontRef idx="minor">
            <a:schemeClr val="lt1"/>
          </a:fontRef>
        </p:style>
        <p:txBody>
          <a:bodyPr lIns="64008" tIns="64008" rIns="64008" bIns="64008" anchor="ctr" anchorCtr="1">
            <a:spAutoFit/>
          </a:bodyPr>
          <a:lstStyle/>
          <a:p>
            <a:pPr algn="ctr" eaLnBrk="0" fontAlgn="base" hangingPunct="0">
              <a:lnSpc>
                <a:spcPct val="90000"/>
              </a:lnSpc>
              <a:spcBef>
                <a:spcPct val="10000"/>
              </a:spcBef>
              <a:spcAft>
                <a:spcPct val="0"/>
              </a:spcAft>
              <a:defRPr/>
            </a:pPr>
            <a:r>
              <a:rPr lang="en-US" b="1" dirty="0">
                <a:solidFill>
                  <a:prstClr val="white"/>
                </a:solidFill>
              </a:rPr>
              <a:t>Tax is paid by insurer or administrator, not by </a:t>
            </a:r>
            <a:r>
              <a:rPr lang="en-US" b="1" dirty="0" smtClean="0">
                <a:solidFill>
                  <a:prstClr val="white"/>
                </a:solidFill>
              </a:rPr>
              <a:t>participant.</a:t>
            </a:r>
            <a:endParaRPr lang="en-US" b="1" dirty="0">
              <a:solidFill>
                <a:prstClr val="white"/>
              </a:solidFill>
            </a:endParaRPr>
          </a:p>
        </p:txBody>
      </p:sp>
    </p:spTree>
    <p:extLst>
      <p:ext uri="{BB962C8B-B14F-4D97-AF65-F5344CB8AC3E}">
        <p14:creationId xmlns:p14="http://schemas.microsoft.com/office/powerpoint/2010/main" val="174154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4534166_m"/>
          <p:cNvPicPr>
            <a:picLocks noChangeAspect="1" noChangeArrowheads="1"/>
          </p:cNvPicPr>
          <p:nvPr/>
        </p:nvPicPr>
        <p:blipFill>
          <a:blip r:embed="rId3">
            <a:extLst>
              <a:ext uri="{28A0092B-C50C-407E-A947-70E740481C1C}">
                <a14:useLocalDpi xmlns:a14="http://schemas.microsoft.com/office/drawing/2010/main" val="0"/>
              </a:ext>
            </a:extLst>
          </a:blip>
          <a:srcRect r="5106" b="7661"/>
          <a:stretch>
            <a:fillRect/>
          </a:stretch>
        </p:blipFill>
        <p:spPr bwMode="auto">
          <a:xfrm>
            <a:off x="3587796" y="3124200"/>
            <a:ext cx="4489404"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dirty="0"/>
              <a:t>Excise Tax Notices and Requests for Information</a:t>
            </a:r>
          </a:p>
        </p:txBody>
      </p:sp>
      <p:sp>
        <p:nvSpPr>
          <p:cNvPr id="2" name="Content Placeholder 1"/>
          <p:cNvSpPr>
            <a:spLocks noGrp="1"/>
          </p:cNvSpPr>
          <p:nvPr>
            <p:ph idx="4294967295"/>
          </p:nvPr>
        </p:nvSpPr>
        <p:spPr>
          <a:xfrm>
            <a:off x="0" y="990600"/>
            <a:ext cx="8915400" cy="5257800"/>
          </a:xfrm>
        </p:spPr>
        <p:txBody>
          <a:bodyPr/>
          <a:lstStyle/>
          <a:p>
            <a:r>
              <a:rPr lang="en-US" sz="2000" dirty="0" smtClean="0">
                <a:latin typeface="Arial" panose="020B0604020202020204" pitchFamily="34" charset="0"/>
                <a:cs typeface="Arial" panose="020B0604020202020204" pitchFamily="34" charset="0"/>
              </a:rPr>
              <a:t>Treasury Department and Internal Revenue Service have published two notices requesting comments on various issues related to the excise tax</a:t>
            </a:r>
          </a:p>
          <a:p>
            <a:pPr lvl="1"/>
            <a:r>
              <a:rPr lang="en-US" sz="2000" dirty="0" smtClean="0">
                <a:latin typeface="Arial" panose="020B0604020202020204" pitchFamily="34" charset="0"/>
                <a:cs typeface="Arial" panose="020B0604020202020204" pitchFamily="34" charset="0"/>
              </a:rPr>
              <a:t>Notice 2015-16: comments were due May 15, 2015</a:t>
            </a:r>
          </a:p>
          <a:p>
            <a:pPr lvl="1"/>
            <a:r>
              <a:rPr lang="en-US" sz="2000" dirty="0" smtClean="0">
                <a:latin typeface="Arial" panose="020B0604020202020204" pitchFamily="34" charset="0"/>
                <a:cs typeface="Arial" panose="020B0604020202020204" pitchFamily="34" charset="0"/>
              </a:rPr>
              <a:t>Notice 2015-52: comments </a:t>
            </a:r>
            <a:r>
              <a:rPr lang="en-US" sz="2000" dirty="0">
                <a:latin typeface="Arial" panose="020B0604020202020204" pitchFamily="34" charset="0"/>
                <a:cs typeface="Arial" panose="020B0604020202020204" pitchFamily="34" charset="0"/>
              </a:rPr>
              <a:t>were due </a:t>
            </a:r>
            <a:r>
              <a:rPr lang="en-US" sz="2000" dirty="0" smtClean="0">
                <a:latin typeface="Arial" panose="020B0604020202020204" pitchFamily="34" charset="0"/>
                <a:cs typeface="Arial" panose="020B0604020202020204" pitchFamily="34" charset="0"/>
              </a:rPr>
              <a:t>October 1, 2015</a:t>
            </a:r>
          </a:p>
          <a:p>
            <a:r>
              <a:rPr lang="en-US" sz="2000" dirty="0" smtClean="0">
                <a:latin typeface="Arial" panose="020B0604020202020204" pitchFamily="34" charset="0"/>
                <a:cs typeface="Arial" panose="020B0604020202020204" pitchFamily="34" charset="0"/>
              </a:rPr>
              <a:t>Proposed regulations will follow after Treasury/IRS analyze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comments (estimated date – late 2016)</a:t>
            </a:r>
          </a:p>
          <a:p>
            <a:endParaRPr lang="en-US" dirty="0" smtClean="0"/>
          </a:p>
        </p:txBody>
      </p:sp>
    </p:spTree>
    <p:extLst>
      <p:ext uri="{BB962C8B-B14F-4D97-AF65-F5344CB8AC3E}">
        <p14:creationId xmlns:p14="http://schemas.microsoft.com/office/powerpoint/2010/main" val="66037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azzia\Documents\My Portfolio Catalog\downloads\Cropped for PPT\stethoscope calculator small.jpg"/>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747004" y="3352800"/>
            <a:ext cx="3396996" cy="3200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Cost determined under rules similar to those used to calculate the COBRA applicable premium</a:t>
            </a:r>
          </a:p>
          <a:p>
            <a:pPr lvl="1"/>
            <a:r>
              <a:rPr lang="en-US" sz="2000" dirty="0"/>
              <a:t>Changing employee premium contributions does not affect the total cost of the plan or the Excise Tax threshold</a:t>
            </a:r>
          </a:p>
          <a:p>
            <a:pPr lvl="1"/>
            <a:r>
              <a:rPr lang="en-US" sz="2000" b="1" i="1" dirty="0"/>
              <a:t>Consequently, the value of the plan must be lowered to avoid reaching the threshold</a:t>
            </a:r>
          </a:p>
          <a:p>
            <a:r>
              <a:rPr lang="en-US" dirty="0" smtClean="0"/>
              <a:t>The COBRA premium is based on the cost of </a:t>
            </a:r>
            <a:br>
              <a:rPr lang="en-US" dirty="0" smtClean="0"/>
            </a:br>
            <a:r>
              <a:rPr lang="en-US" dirty="0" smtClean="0"/>
              <a:t>coverage for similarly situated non-COBRA </a:t>
            </a:r>
            <a:br>
              <a:rPr lang="en-US" dirty="0" smtClean="0"/>
            </a:br>
            <a:r>
              <a:rPr lang="en-US" dirty="0" smtClean="0"/>
              <a:t>beneficiaries, and is determined by the plan </a:t>
            </a:r>
            <a:br>
              <a:rPr lang="en-US" dirty="0" smtClean="0"/>
            </a:br>
            <a:r>
              <a:rPr lang="en-US" dirty="0" smtClean="0"/>
              <a:t>sponsor in advance</a:t>
            </a:r>
          </a:p>
          <a:p>
            <a:pPr lvl="1"/>
            <a:r>
              <a:rPr lang="en-US" dirty="0"/>
              <a:t>For self-insured plans: actuarial basis method </a:t>
            </a:r>
            <a:r>
              <a:rPr lang="en-US" dirty="0" smtClean="0"/>
              <a:t/>
            </a:r>
            <a:br>
              <a:rPr lang="en-US" dirty="0" smtClean="0"/>
            </a:br>
            <a:r>
              <a:rPr lang="en-US" dirty="0" smtClean="0"/>
              <a:t>and </a:t>
            </a:r>
            <a:r>
              <a:rPr lang="en-US" dirty="0"/>
              <a:t>past cost method</a:t>
            </a:r>
          </a:p>
          <a:p>
            <a:r>
              <a:rPr lang="en-US" dirty="0" smtClean="0"/>
              <a:t>Treasury/IRS also asked for comments on </a:t>
            </a:r>
            <a:br>
              <a:rPr lang="en-US" dirty="0" smtClean="0"/>
            </a:br>
            <a:r>
              <a:rPr lang="en-US" dirty="0" smtClean="0"/>
              <a:t>the feasibility </a:t>
            </a:r>
            <a:r>
              <a:rPr lang="en-US" dirty="0"/>
              <a:t>of determining </a:t>
            </a:r>
            <a:r>
              <a:rPr lang="en-US" dirty="0" smtClean="0"/>
              <a:t>the cost </a:t>
            </a:r>
            <a:r>
              <a:rPr lang="en-US" dirty="0"/>
              <a:t>of </a:t>
            </a:r>
            <a:r>
              <a:rPr lang="en-US" dirty="0" smtClean="0"/>
              <a:t/>
            </a:r>
            <a:br>
              <a:rPr lang="en-US" dirty="0" smtClean="0"/>
            </a:br>
            <a:r>
              <a:rPr lang="en-US" dirty="0" smtClean="0"/>
              <a:t>coverage for the excise tax </a:t>
            </a:r>
            <a:r>
              <a:rPr lang="en-US" dirty="0"/>
              <a:t>using actual </a:t>
            </a:r>
            <a:r>
              <a:rPr lang="en-US" dirty="0" smtClean="0"/>
              <a:t/>
            </a:r>
            <a:br>
              <a:rPr lang="en-US" dirty="0" smtClean="0"/>
            </a:br>
            <a:r>
              <a:rPr lang="en-US" dirty="0" smtClean="0"/>
              <a:t>costs </a:t>
            </a:r>
            <a:r>
              <a:rPr lang="en-US" dirty="0"/>
              <a:t>(at year end)</a:t>
            </a:r>
          </a:p>
          <a:p>
            <a:pPr marL="0" indent="0">
              <a:buNone/>
            </a:pPr>
            <a:endParaRPr lang="en-US" dirty="0" smtClean="0"/>
          </a:p>
        </p:txBody>
      </p:sp>
      <p:sp>
        <p:nvSpPr>
          <p:cNvPr id="3" name="Title 2"/>
          <p:cNvSpPr>
            <a:spLocks noGrp="1"/>
          </p:cNvSpPr>
          <p:nvPr>
            <p:ph type="title"/>
          </p:nvPr>
        </p:nvSpPr>
        <p:spPr/>
        <p:txBody>
          <a:bodyPr/>
          <a:lstStyle/>
          <a:p>
            <a:r>
              <a:rPr lang="en-US" dirty="0" smtClean="0"/>
              <a:t>Cost of Coverage</a:t>
            </a:r>
            <a:endParaRPr lang="en-US" dirty="0"/>
          </a:p>
        </p:txBody>
      </p:sp>
    </p:spTree>
    <p:extLst>
      <p:ext uri="{BB962C8B-B14F-4D97-AF65-F5344CB8AC3E}">
        <p14:creationId xmlns:p14="http://schemas.microsoft.com/office/powerpoint/2010/main" val="239246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Potential approach in Notice 2015-16:  Each group of similarly situated employees would be determined starting with all employees covered by a particular benefit package, then subdividing that group based on:</a:t>
            </a:r>
          </a:p>
          <a:p>
            <a:pPr lvl="1"/>
            <a:r>
              <a:rPr lang="en-US" dirty="0" smtClean="0"/>
              <a:t>Mandatory disaggregation rules, and </a:t>
            </a:r>
          </a:p>
          <a:p>
            <a:pPr lvl="1"/>
            <a:r>
              <a:rPr lang="en-US" dirty="0" smtClean="0"/>
              <a:t>Permissive disaggregation rules </a:t>
            </a:r>
          </a:p>
          <a:p>
            <a:pPr>
              <a:spcBef>
                <a:spcPts val="1400"/>
              </a:spcBef>
            </a:pPr>
            <a:r>
              <a:rPr lang="en-US" dirty="0" smtClean="0"/>
              <a:t>Start with the benefit package: E.g., High </a:t>
            </a:r>
            <a:r>
              <a:rPr lang="en-US" dirty="0"/>
              <a:t>option plan v. standard option plan, HMO v. PPO, </a:t>
            </a:r>
            <a:r>
              <a:rPr lang="en-US" dirty="0" smtClean="0"/>
              <a:t>HMO-1 </a:t>
            </a:r>
            <a:r>
              <a:rPr lang="en-US" dirty="0"/>
              <a:t>v. </a:t>
            </a:r>
            <a:r>
              <a:rPr lang="en-US" dirty="0" smtClean="0"/>
              <a:t>HMO-2, PPO-1 </a:t>
            </a:r>
            <a:r>
              <a:rPr lang="en-US" dirty="0"/>
              <a:t>v. </a:t>
            </a:r>
            <a:r>
              <a:rPr lang="en-US" dirty="0" smtClean="0"/>
              <a:t>PPO-2, </a:t>
            </a:r>
            <a:r>
              <a:rPr lang="en-US" dirty="0"/>
              <a:t>etc</a:t>
            </a:r>
            <a:r>
              <a:rPr lang="en-US" dirty="0" smtClean="0"/>
              <a:t>.</a:t>
            </a:r>
            <a:endParaRPr lang="en-US" i="1" dirty="0" smtClean="0"/>
          </a:p>
        </p:txBody>
      </p:sp>
      <p:sp>
        <p:nvSpPr>
          <p:cNvPr id="3" name="Title 2"/>
          <p:cNvSpPr>
            <a:spLocks noGrp="1"/>
          </p:cNvSpPr>
          <p:nvPr>
            <p:ph type="title"/>
          </p:nvPr>
        </p:nvSpPr>
        <p:spPr/>
        <p:txBody>
          <a:bodyPr/>
          <a:lstStyle/>
          <a:p>
            <a:r>
              <a:rPr lang="en-US" dirty="0" smtClean="0"/>
              <a:t>Cost of Coverage</a:t>
            </a:r>
            <a:endParaRPr lang="en-US" dirty="0"/>
          </a:p>
        </p:txBody>
      </p:sp>
      <p:sp>
        <p:nvSpPr>
          <p:cNvPr id="5" name="Oval 4"/>
          <p:cNvSpPr/>
          <p:nvPr/>
        </p:nvSpPr>
        <p:spPr bwMode="auto">
          <a:xfrm>
            <a:off x="543234" y="3753050"/>
            <a:ext cx="1600200" cy="1600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sz="2000" b="1" dirty="0"/>
              <a:t>High </a:t>
            </a:r>
            <a:r>
              <a:rPr lang="en-US" sz="2000" b="1" dirty="0" smtClean="0"/>
              <a:t>Option </a:t>
            </a:r>
            <a:endParaRPr kumimoji="0" lang="en-US" sz="2000" b="1" i="0" u="none" strike="noStrike" cap="none" normalizeH="0" baseline="0" dirty="0" smtClean="0">
              <a:ln>
                <a:noFill/>
              </a:ln>
              <a:solidFill>
                <a:schemeClr val="tx1"/>
              </a:solidFill>
              <a:effectLst/>
              <a:latin typeface="Arial" charset="0"/>
            </a:endParaRPr>
          </a:p>
        </p:txBody>
      </p:sp>
      <p:sp>
        <p:nvSpPr>
          <p:cNvPr id="6" name="Oval 5"/>
          <p:cNvSpPr/>
          <p:nvPr/>
        </p:nvSpPr>
        <p:spPr bwMode="auto">
          <a:xfrm>
            <a:off x="1619973" y="4905989"/>
            <a:ext cx="1600200" cy="1600200"/>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b="1" dirty="0">
                <a:solidFill>
                  <a:schemeClr val="lt1"/>
                </a:solidFill>
              </a:rPr>
              <a:t> </a:t>
            </a:r>
            <a:r>
              <a:rPr lang="en-US" b="1" dirty="0" smtClean="0">
                <a:solidFill>
                  <a:schemeClr val="lt1"/>
                </a:solidFill>
              </a:rPr>
              <a:t>Standard Option </a:t>
            </a:r>
            <a:endParaRPr lang="en-US" b="1" dirty="0">
              <a:solidFill>
                <a:schemeClr val="lt1"/>
              </a:solidFill>
            </a:endParaRPr>
          </a:p>
        </p:txBody>
      </p:sp>
      <p:sp>
        <p:nvSpPr>
          <p:cNvPr id="11" name="TextBox 10"/>
          <p:cNvSpPr txBox="1"/>
          <p:nvPr/>
        </p:nvSpPr>
        <p:spPr>
          <a:xfrm>
            <a:off x="2000973" y="4612857"/>
            <a:ext cx="762000" cy="369332"/>
          </a:xfrm>
          <a:prstGeom prst="rect">
            <a:avLst/>
          </a:prstGeom>
          <a:noFill/>
        </p:spPr>
        <p:txBody>
          <a:bodyPr wrap="square" rtlCol="0">
            <a:spAutoFit/>
          </a:bodyPr>
          <a:lstStyle/>
          <a:p>
            <a:pPr algn="ctr"/>
            <a:r>
              <a:rPr lang="en-US" b="1" dirty="0" smtClean="0">
                <a:solidFill>
                  <a:schemeClr val="accent4"/>
                </a:solidFill>
              </a:rPr>
              <a:t>VS.</a:t>
            </a:r>
            <a:endParaRPr lang="en-US" b="1" dirty="0">
              <a:solidFill>
                <a:schemeClr val="accent4"/>
              </a:solidFill>
            </a:endParaRPr>
          </a:p>
        </p:txBody>
      </p:sp>
      <p:sp>
        <p:nvSpPr>
          <p:cNvPr id="12" name="Oval 11"/>
          <p:cNvSpPr/>
          <p:nvPr/>
        </p:nvSpPr>
        <p:spPr bwMode="auto">
          <a:xfrm>
            <a:off x="2888869" y="3753050"/>
            <a:ext cx="1600200" cy="1600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sz="2000" b="1" dirty="0"/>
              <a:t> HMO </a:t>
            </a:r>
            <a:endParaRPr kumimoji="0" lang="en-US" sz="2000" b="1"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3965608" y="4905989"/>
            <a:ext cx="1600200" cy="1600200"/>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b="1" dirty="0"/>
              <a:t>PPO</a:t>
            </a:r>
            <a:endParaRPr lang="en-US" b="1" dirty="0">
              <a:solidFill>
                <a:schemeClr val="lt1"/>
              </a:solidFill>
            </a:endParaRPr>
          </a:p>
        </p:txBody>
      </p:sp>
      <p:sp>
        <p:nvSpPr>
          <p:cNvPr id="14" name="TextBox 13"/>
          <p:cNvSpPr txBox="1"/>
          <p:nvPr/>
        </p:nvSpPr>
        <p:spPr>
          <a:xfrm>
            <a:off x="4346608" y="4612857"/>
            <a:ext cx="762000" cy="369332"/>
          </a:xfrm>
          <a:prstGeom prst="rect">
            <a:avLst/>
          </a:prstGeom>
          <a:noFill/>
        </p:spPr>
        <p:txBody>
          <a:bodyPr wrap="square" rtlCol="0">
            <a:spAutoFit/>
          </a:bodyPr>
          <a:lstStyle/>
          <a:p>
            <a:pPr algn="ctr"/>
            <a:r>
              <a:rPr lang="en-US" b="1" dirty="0" smtClean="0">
                <a:solidFill>
                  <a:schemeClr val="accent4"/>
                </a:solidFill>
              </a:rPr>
              <a:t>VS.</a:t>
            </a:r>
            <a:endParaRPr lang="en-US" b="1" dirty="0">
              <a:solidFill>
                <a:schemeClr val="accent4"/>
              </a:solidFill>
            </a:endParaRPr>
          </a:p>
        </p:txBody>
      </p:sp>
      <p:sp>
        <p:nvSpPr>
          <p:cNvPr id="15" name="Oval 14"/>
          <p:cNvSpPr/>
          <p:nvPr/>
        </p:nvSpPr>
        <p:spPr bwMode="auto">
          <a:xfrm>
            <a:off x="5324061" y="3753050"/>
            <a:ext cx="1600200" cy="1600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sz="2000" b="1" dirty="0"/>
              <a:t>PPO-1</a:t>
            </a:r>
            <a:endParaRPr kumimoji="0" lang="en-US" sz="2000" b="1"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6400800" y="4905989"/>
            <a:ext cx="1600200" cy="1600200"/>
          </a:xfrm>
          <a:prstGeom prst="ellipse">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 tIns="45720" rIns="9144" bIns="45720" numCol="1" rtlCol="0" anchor="ctr" anchorCtr="0" compatLnSpc="1">
            <a:prstTxWarp prst="textNoShape">
              <a:avLst/>
            </a:prstTxWarp>
          </a:bodyPr>
          <a:lstStyle/>
          <a:p>
            <a:pPr algn="ctr" fontAlgn="base">
              <a:lnSpc>
                <a:spcPct val="90000"/>
              </a:lnSpc>
              <a:spcBef>
                <a:spcPct val="50000"/>
              </a:spcBef>
              <a:spcAft>
                <a:spcPct val="0"/>
              </a:spcAft>
            </a:pPr>
            <a:r>
              <a:rPr lang="en-US" b="1" dirty="0"/>
              <a:t>PPO-2</a:t>
            </a:r>
            <a:endParaRPr lang="en-US" b="1" dirty="0">
              <a:solidFill>
                <a:schemeClr val="lt1"/>
              </a:solidFill>
            </a:endParaRPr>
          </a:p>
        </p:txBody>
      </p:sp>
      <p:sp>
        <p:nvSpPr>
          <p:cNvPr id="17" name="TextBox 16"/>
          <p:cNvSpPr txBox="1"/>
          <p:nvPr/>
        </p:nvSpPr>
        <p:spPr>
          <a:xfrm>
            <a:off x="6781800" y="4612857"/>
            <a:ext cx="762000" cy="369332"/>
          </a:xfrm>
          <a:prstGeom prst="rect">
            <a:avLst/>
          </a:prstGeom>
          <a:noFill/>
        </p:spPr>
        <p:txBody>
          <a:bodyPr wrap="square" rtlCol="0">
            <a:spAutoFit/>
          </a:bodyPr>
          <a:lstStyle/>
          <a:p>
            <a:pPr algn="ctr"/>
            <a:r>
              <a:rPr lang="en-US" b="1" dirty="0" smtClean="0">
                <a:solidFill>
                  <a:schemeClr val="accent4"/>
                </a:solidFill>
              </a:rPr>
              <a:t>VS.</a:t>
            </a:r>
            <a:endParaRPr lang="en-US" b="1" dirty="0">
              <a:solidFill>
                <a:schemeClr val="accent4"/>
              </a:solidFill>
            </a:endParaRPr>
          </a:p>
        </p:txBody>
      </p:sp>
    </p:spTree>
    <p:extLst>
      <p:ext uri="{BB962C8B-B14F-4D97-AF65-F5344CB8AC3E}">
        <p14:creationId xmlns:p14="http://schemas.microsoft.com/office/powerpoint/2010/main" val="81505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79760" y="4156079"/>
            <a:ext cx="4883239" cy="1482721"/>
          </a:xfrm>
          <a:prstGeom prst="rect">
            <a:avLst/>
          </a:prstGeom>
          <a:solidFill>
            <a:schemeClr val="bg2"/>
          </a:solidFill>
          <a:ln w="635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lnSpc>
                <a:spcPct val="90000"/>
              </a:lnSpc>
              <a:spcBef>
                <a:spcPct val="50000"/>
              </a:spcBef>
              <a:spcAft>
                <a:spcPct val="0"/>
              </a:spcAft>
            </a:pPr>
            <a:endParaRPr lang="en-US" sz="1600" smtClean="0">
              <a:solidFill>
                <a:prstClr val="black"/>
              </a:solidFill>
            </a:endParaRPr>
          </a:p>
        </p:txBody>
      </p:sp>
      <p:sp>
        <p:nvSpPr>
          <p:cNvPr id="4" name="Title 3"/>
          <p:cNvSpPr>
            <a:spLocks noGrp="1"/>
          </p:cNvSpPr>
          <p:nvPr>
            <p:ph type="title"/>
          </p:nvPr>
        </p:nvSpPr>
        <p:spPr/>
        <p:txBody>
          <a:bodyPr/>
          <a:lstStyle/>
          <a:p>
            <a:r>
              <a:rPr lang="en-US" b="0" dirty="0" smtClean="0"/>
              <a:t/>
            </a:r>
            <a:br>
              <a:rPr lang="en-US" b="0" dirty="0" smtClean="0"/>
            </a:br>
            <a:r>
              <a:rPr lang="en-US" dirty="0" smtClean="0"/>
              <a:t>Single Employer Plan: Treasury/IRS Notice 2015-16</a:t>
            </a:r>
            <a:endParaRPr lang="en-US" dirty="0"/>
          </a:p>
        </p:txBody>
      </p:sp>
      <p:sp>
        <p:nvSpPr>
          <p:cNvPr id="8" name="Round Diagonal Corner Rectangle 7"/>
          <p:cNvSpPr/>
          <p:nvPr/>
        </p:nvSpPr>
        <p:spPr bwMode="auto">
          <a:xfrm>
            <a:off x="1219200" y="1336679"/>
            <a:ext cx="2057400" cy="1225296"/>
          </a:xfrm>
          <a:prstGeom prst="round2DiagRect">
            <a:avLst>
              <a:gd name="adj1" fmla="val 26364"/>
              <a:gd name="adj2" fmla="val 2424"/>
            </a:avLst>
          </a:prstGeom>
          <a:solidFill>
            <a:schemeClr val="accent3"/>
          </a:solidFill>
          <a:ln w="6350" cap="flat" cmpd="sng" algn="ctr">
            <a:solidFill>
              <a:schemeClr val="accent1">
                <a:lumMod val="60000"/>
                <a:lumOff val="4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en-US" sz="1600" b="1" dirty="0">
                <a:solidFill>
                  <a:prstClr val="white"/>
                </a:solidFill>
                <a:latin typeface="Arial Narrow" panose="020B0606020202030204" pitchFamily="34" charset="0"/>
              </a:rPr>
              <a:t>Benefit Package</a:t>
            </a:r>
            <a:br>
              <a:rPr lang="en-US" sz="1600" b="1" dirty="0">
                <a:solidFill>
                  <a:prstClr val="white"/>
                </a:solidFill>
                <a:latin typeface="Arial Narrow" panose="020B0606020202030204" pitchFamily="34" charset="0"/>
              </a:rPr>
            </a:br>
            <a:r>
              <a:rPr lang="en-US" sz="1600" b="1" dirty="0">
                <a:solidFill>
                  <a:prstClr val="white"/>
                </a:solidFill>
                <a:latin typeface="Arial Narrow" panose="020B0606020202030204" pitchFamily="34" charset="0"/>
              </a:rPr>
              <a:t>#1</a:t>
            </a:r>
          </a:p>
        </p:txBody>
      </p:sp>
      <p:sp>
        <p:nvSpPr>
          <p:cNvPr id="9" name="Round Diagonal Corner Rectangle 8"/>
          <p:cNvSpPr/>
          <p:nvPr/>
        </p:nvSpPr>
        <p:spPr bwMode="auto">
          <a:xfrm>
            <a:off x="3963669" y="4272212"/>
            <a:ext cx="2162382" cy="1225296"/>
          </a:xfrm>
          <a:prstGeom prst="round2DiagRect">
            <a:avLst>
              <a:gd name="adj1" fmla="val 26364"/>
              <a:gd name="adj2" fmla="val 2424"/>
            </a:avLst>
          </a:prstGeom>
          <a:solidFill>
            <a:schemeClr val="accent3"/>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en-US" sz="1600" b="1" dirty="0">
                <a:solidFill>
                  <a:prstClr val="white"/>
                </a:solidFill>
                <a:latin typeface="Arial Narrow" panose="020B0606020202030204" pitchFamily="34" charset="0"/>
              </a:rPr>
              <a:t>Cost of Other Than Self-Only Coverage</a:t>
            </a:r>
            <a:br>
              <a:rPr lang="en-US" sz="1600" b="1"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$27,500</a:t>
            </a:r>
            <a:br>
              <a:rPr lang="en-US" sz="1600"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 $30,950 (high risk)</a:t>
            </a:r>
          </a:p>
        </p:txBody>
      </p:sp>
      <p:sp>
        <p:nvSpPr>
          <p:cNvPr id="10" name="Round Diagonal Corner Rectangle 9"/>
          <p:cNvSpPr/>
          <p:nvPr/>
        </p:nvSpPr>
        <p:spPr bwMode="auto">
          <a:xfrm>
            <a:off x="1268568" y="4272212"/>
            <a:ext cx="2160431" cy="1225296"/>
          </a:xfrm>
          <a:prstGeom prst="round2DiagRect">
            <a:avLst>
              <a:gd name="adj1" fmla="val 26364"/>
              <a:gd name="adj2" fmla="val 2424"/>
            </a:avLst>
          </a:prstGeom>
          <a:solidFill>
            <a:schemeClr val="accent3"/>
          </a:solidFill>
          <a:ln w="6350" cap="flat" cmpd="sng" algn="ctr">
            <a:solidFill>
              <a:schemeClr val="accent1">
                <a:lumMod val="60000"/>
                <a:lumOff val="4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en-US" sz="1600" b="1" dirty="0">
                <a:solidFill>
                  <a:prstClr val="white"/>
                </a:solidFill>
                <a:latin typeface="Arial Narrow" panose="020B0606020202030204" pitchFamily="34" charset="0"/>
              </a:rPr>
              <a:t>Cost of Self-Only Coverage</a:t>
            </a:r>
            <a:br>
              <a:rPr lang="en-US" sz="1600" b="1"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$10,200</a:t>
            </a:r>
            <a:br>
              <a:rPr lang="en-US" sz="1600"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$ 11,850 (high risk)</a:t>
            </a:r>
          </a:p>
        </p:txBody>
      </p:sp>
      <p:sp>
        <p:nvSpPr>
          <p:cNvPr id="15" name="Round Diagonal Corner Rectangle 14"/>
          <p:cNvSpPr/>
          <p:nvPr/>
        </p:nvSpPr>
        <p:spPr bwMode="auto">
          <a:xfrm>
            <a:off x="6477000" y="4272212"/>
            <a:ext cx="2192099" cy="1225296"/>
          </a:xfrm>
          <a:prstGeom prst="round2DiagRect">
            <a:avLst>
              <a:gd name="adj1" fmla="val 26364"/>
              <a:gd name="adj2" fmla="val 2424"/>
            </a:avLst>
          </a:prstGeom>
          <a:solidFill>
            <a:schemeClr val="accent5">
              <a:lumMod val="75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en-US" sz="1600" b="1" dirty="0">
                <a:solidFill>
                  <a:prstClr val="white"/>
                </a:solidFill>
                <a:latin typeface="Arial Narrow" panose="020B0606020202030204" pitchFamily="34" charset="0"/>
              </a:rPr>
              <a:t>Cost of Each</a:t>
            </a:r>
            <a:br>
              <a:rPr lang="en-US" sz="1600" b="1" dirty="0">
                <a:solidFill>
                  <a:prstClr val="white"/>
                </a:solidFill>
                <a:latin typeface="Arial Narrow" panose="020B0606020202030204" pitchFamily="34" charset="0"/>
              </a:rPr>
            </a:br>
            <a:r>
              <a:rPr lang="en-US" sz="1600" b="1" dirty="0">
                <a:solidFill>
                  <a:prstClr val="white"/>
                </a:solidFill>
                <a:latin typeface="Arial Narrow" panose="020B0606020202030204" pitchFamily="34" charset="0"/>
              </a:rPr>
              <a:t>Family Tier</a:t>
            </a:r>
            <a:br>
              <a:rPr lang="en-US" sz="1600" b="1"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$27,500</a:t>
            </a:r>
            <a:br>
              <a:rPr lang="en-US" sz="1600" dirty="0">
                <a:solidFill>
                  <a:prstClr val="white"/>
                </a:solidFill>
                <a:latin typeface="Arial Narrow" panose="020B0606020202030204" pitchFamily="34" charset="0"/>
              </a:rPr>
            </a:br>
            <a:r>
              <a:rPr lang="en-US" sz="1600" dirty="0">
                <a:solidFill>
                  <a:prstClr val="white"/>
                </a:solidFill>
                <a:latin typeface="Arial Narrow" panose="020B0606020202030204" pitchFamily="34" charset="0"/>
              </a:rPr>
              <a:t>$30,950 (high risk)</a:t>
            </a:r>
          </a:p>
        </p:txBody>
      </p:sp>
      <p:sp>
        <p:nvSpPr>
          <p:cNvPr id="25" name="TextBox 24"/>
          <p:cNvSpPr txBox="1"/>
          <p:nvPr/>
        </p:nvSpPr>
        <p:spPr>
          <a:xfrm>
            <a:off x="6099894" y="4747242"/>
            <a:ext cx="514350" cy="338554"/>
          </a:xfrm>
          <a:prstGeom prst="rect">
            <a:avLst/>
          </a:prstGeom>
          <a:noFill/>
        </p:spPr>
        <p:txBody>
          <a:bodyPr wrap="square" rtlCol="0">
            <a:spAutoFit/>
          </a:bodyPr>
          <a:lstStyle/>
          <a:p>
            <a:r>
              <a:rPr lang="en-US" sz="1600" b="1" dirty="0" smtClean="0">
                <a:solidFill>
                  <a:srgbClr val="616365">
                    <a:lumMod val="50000"/>
                  </a:srgbClr>
                </a:solidFill>
                <a:latin typeface="Arial Narrow" panose="020B0606020202030204" pitchFamily="34" charset="0"/>
              </a:rPr>
              <a:t>OR</a:t>
            </a:r>
            <a:endParaRPr lang="en-US" sz="1600" b="1" dirty="0">
              <a:solidFill>
                <a:srgbClr val="616365">
                  <a:lumMod val="50000"/>
                </a:srgbClr>
              </a:solidFill>
              <a:latin typeface="Arial Narrow" panose="020B0606020202030204" pitchFamily="34" charset="0"/>
            </a:endParaRPr>
          </a:p>
        </p:txBody>
      </p:sp>
      <p:sp>
        <p:nvSpPr>
          <p:cNvPr id="19" name="TextBox 18"/>
          <p:cNvSpPr txBox="1"/>
          <p:nvPr/>
        </p:nvSpPr>
        <p:spPr>
          <a:xfrm>
            <a:off x="533400" y="1711249"/>
            <a:ext cx="457200" cy="457200"/>
          </a:xfrm>
          <a:prstGeom prst="ellipse">
            <a:avLst/>
          </a:prstGeom>
        </p:spPr>
        <p:style>
          <a:lnRef idx="1">
            <a:schemeClr val="accent4"/>
          </a:lnRef>
          <a:fillRef idx="3">
            <a:schemeClr val="accent4"/>
          </a:fillRef>
          <a:effectRef idx="2">
            <a:schemeClr val="accent4"/>
          </a:effectRef>
          <a:fontRef idx="minor">
            <a:schemeClr val="lt1"/>
          </a:fontRef>
        </p:style>
        <p:txBody>
          <a:bodyPr wrap="square" lIns="0" tIns="0" rIns="0" bIns="0" rtlCol="0" anchor="ctr" anchorCtr="0">
            <a:spAutoFit/>
          </a:bodyPr>
          <a:lstStyle>
            <a:defPPr>
              <a:defRPr lang="en-US"/>
            </a:defPPr>
            <a:lvl1pPr algn="ctr">
              <a:defRPr sz="1600" b="1">
                <a:solidFill>
                  <a:prstClr val="white"/>
                </a:solidFill>
                <a:latin typeface="+mj-lt"/>
              </a:defRPr>
            </a:lvl1pPr>
          </a:lstStyle>
          <a:p>
            <a:r>
              <a:rPr lang="en-US" dirty="0"/>
              <a:t>1</a:t>
            </a:r>
          </a:p>
        </p:txBody>
      </p:sp>
      <p:sp>
        <p:nvSpPr>
          <p:cNvPr id="21" name="TextBox 20"/>
          <p:cNvSpPr txBox="1"/>
          <p:nvPr/>
        </p:nvSpPr>
        <p:spPr>
          <a:xfrm>
            <a:off x="533400" y="3224009"/>
            <a:ext cx="457200" cy="457200"/>
          </a:xfrm>
          <a:prstGeom prst="ellipse">
            <a:avLst/>
          </a:prstGeom>
        </p:spPr>
        <p:style>
          <a:lnRef idx="1">
            <a:schemeClr val="accent4"/>
          </a:lnRef>
          <a:fillRef idx="3">
            <a:schemeClr val="accent4"/>
          </a:fillRef>
          <a:effectRef idx="2">
            <a:schemeClr val="accent4"/>
          </a:effectRef>
          <a:fontRef idx="minor">
            <a:schemeClr val="lt1"/>
          </a:fontRef>
        </p:style>
        <p:txBody>
          <a:bodyPr wrap="square" lIns="0" tIns="0" rIns="0" bIns="0" rtlCol="0" anchor="ctr" anchorCtr="0">
            <a:spAutoFit/>
          </a:bodyPr>
          <a:lstStyle>
            <a:defPPr>
              <a:defRPr lang="en-US"/>
            </a:defPPr>
            <a:lvl1pPr algn="ctr">
              <a:defRPr sz="1600" b="1">
                <a:solidFill>
                  <a:prstClr val="white"/>
                </a:solidFill>
                <a:latin typeface="+mj-lt"/>
              </a:defRPr>
            </a:lvl1pPr>
          </a:lstStyle>
          <a:p>
            <a:r>
              <a:rPr lang="en-US" dirty="0"/>
              <a:t>2</a:t>
            </a:r>
          </a:p>
        </p:txBody>
      </p:sp>
      <p:sp>
        <p:nvSpPr>
          <p:cNvPr id="23" name="TextBox 22"/>
          <p:cNvSpPr txBox="1"/>
          <p:nvPr/>
        </p:nvSpPr>
        <p:spPr>
          <a:xfrm>
            <a:off x="533400" y="4719641"/>
            <a:ext cx="457200" cy="457200"/>
          </a:xfrm>
          <a:prstGeom prst="ellipse">
            <a:avLst/>
          </a:prstGeom>
        </p:spPr>
        <p:style>
          <a:lnRef idx="1">
            <a:schemeClr val="accent4"/>
          </a:lnRef>
          <a:fillRef idx="3">
            <a:schemeClr val="accent4"/>
          </a:fillRef>
          <a:effectRef idx="2">
            <a:schemeClr val="accent4"/>
          </a:effectRef>
          <a:fontRef idx="minor">
            <a:schemeClr val="lt1"/>
          </a:fontRef>
        </p:style>
        <p:txBody>
          <a:bodyPr wrap="square" lIns="0" tIns="0" rIns="0" bIns="0" rtlCol="0" anchor="ctr" anchorCtr="0">
            <a:spAutoFit/>
          </a:bodyPr>
          <a:lstStyle>
            <a:defPPr>
              <a:defRPr lang="en-US"/>
            </a:defPPr>
            <a:lvl1pPr algn="ctr">
              <a:defRPr sz="1600" b="1">
                <a:solidFill>
                  <a:prstClr val="white"/>
                </a:solidFill>
                <a:latin typeface="+mj-lt"/>
              </a:defRPr>
            </a:lvl1pPr>
          </a:lstStyle>
          <a:p>
            <a:r>
              <a:rPr lang="en-US" dirty="0"/>
              <a:t>3</a:t>
            </a:r>
          </a:p>
        </p:txBody>
      </p:sp>
      <p:sp>
        <p:nvSpPr>
          <p:cNvPr id="24" name="Round Diagonal Corner Rectangle 23"/>
          <p:cNvSpPr/>
          <p:nvPr/>
        </p:nvSpPr>
        <p:spPr bwMode="auto">
          <a:xfrm>
            <a:off x="1246031" y="2784479"/>
            <a:ext cx="5075348" cy="1225296"/>
          </a:xfrm>
          <a:prstGeom prst="round2DiagRect">
            <a:avLst>
              <a:gd name="adj1" fmla="val 26364"/>
              <a:gd name="adj2" fmla="val 2424"/>
            </a:avLst>
          </a:prstGeom>
          <a:solidFill>
            <a:schemeClr val="accent5">
              <a:lumMod val="75000"/>
            </a:schemeClr>
          </a:solidFill>
          <a:ln w="6350" cap="flat" cmpd="sng" algn="ctr">
            <a:solidFill>
              <a:schemeClr val="accent1">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90000"/>
              </a:lnSpc>
              <a:spcBef>
                <a:spcPts val="300"/>
              </a:spcBef>
              <a:spcAft>
                <a:spcPct val="0"/>
              </a:spcAft>
            </a:pPr>
            <a:r>
              <a:rPr lang="en-US" sz="1600" b="1" dirty="0">
                <a:solidFill>
                  <a:prstClr val="white"/>
                </a:solidFill>
                <a:latin typeface="Arial Narrow" panose="020B0606020202030204" pitchFamily="34" charset="0"/>
              </a:rPr>
              <a:t>Optional Ways to Separate </a:t>
            </a:r>
            <a:r>
              <a:rPr lang="en-US" sz="1600" b="1" dirty="0" smtClean="0">
                <a:solidFill>
                  <a:prstClr val="white"/>
                </a:solidFill>
                <a:latin typeface="Arial Narrow" panose="020B0606020202030204" pitchFamily="34" charset="0"/>
              </a:rPr>
              <a:t>Groups</a:t>
            </a:r>
          </a:p>
          <a:p>
            <a:pPr marL="174625" indent="-174625" fontAlgn="base">
              <a:lnSpc>
                <a:spcPct val="90000"/>
              </a:lnSpc>
              <a:spcBef>
                <a:spcPts val="300"/>
              </a:spcBef>
              <a:spcAft>
                <a:spcPct val="0"/>
              </a:spcAft>
              <a:buClr>
                <a:prstClr val="white"/>
              </a:buClr>
              <a:buFont typeface="Symbol" panose="05050102010706020507" pitchFamily="18" charset="2"/>
              <a:buChar char=""/>
            </a:pPr>
            <a:r>
              <a:rPr lang="en-US" sz="1600" dirty="0" smtClean="0">
                <a:solidFill>
                  <a:prstClr val="white"/>
                </a:solidFill>
                <a:latin typeface="Arial Narrow" panose="020B0606020202030204" pitchFamily="34" charset="0"/>
              </a:rPr>
              <a:t>Current </a:t>
            </a:r>
            <a:r>
              <a:rPr lang="en-US" sz="1600" dirty="0">
                <a:solidFill>
                  <a:prstClr val="white"/>
                </a:solidFill>
                <a:latin typeface="Arial Narrow" panose="020B0606020202030204" pitchFamily="34" charset="0"/>
              </a:rPr>
              <a:t>employees vs. retirees</a:t>
            </a:r>
          </a:p>
          <a:p>
            <a:pPr marL="174625" indent="-174625" fontAlgn="base">
              <a:lnSpc>
                <a:spcPct val="90000"/>
              </a:lnSpc>
              <a:spcBef>
                <a:spcPts val="300"/>
              </a:spcBef>
              <a:spcAft>
                <a:spcPct val="0"/>
              </a:spcAft>
              <a:buClr>
                <a:prstClr val="white"/>
              </a:buClr>
              <a:buFont typeface="Symbol" panose="05050102010706020507" pitchFamily="18" charset="2"/>
              <a:buChar char=""/>
            </a:pPr>
            <a:r>
              <a:rPr lang="en-US" sz="1600" dirty="0">
                <a:solidFill>
                  <a:prstClr val="white"/>
                </a:solidFill>
                <a:latin typeface="Arial Narrow" panose="020B0606020202030204" pitchFamily="34" charset="0"/>
              </a:rPr>
              <a:t>Bona fide employment criteria (e.g., bargaining status)</a:t>
            </a:r>
          </a:p>
          <a:p>
            <a:pPr marL="174625" indent="-174625" fontAlgn="base">
              <a:lnSpc>
                <a:spcPct val="90000"/>
              </a:lnSpc>
              <a:spcBef>
                <a:spcPts val="300"/>
              </a:spcBef>
              <a:spcAft>
                <a:spcPct val="0"/>
              </a:spcAft>
              <a:buClr>
                <a:prstClr val="white"/>
              </a:buClr>
              <a:buFont typeface="Symbol" panose="05050102010706020507" pitchFamily="18" charset="2"/>
              <a:buChar char=""/>
            </a:pPr>
            <a:r>
              <a:rPr lang="en-US" sz="1600" dirty="0">
                <a:solidFill>
                  <a:prstClr val="white"/>
                </a:solidFill>
                <a:latin typeface="Arial Narrow" panose="020B0606020202030204" pitchFamily="34" charset="0"/>
              </a:rPr>
              <a:t>Geographic differences</a:t>
            </a:r>
          </a:p>
        </p:txBody>
      </p:sp>
      <p:sp>
        <p:nvSpPr>
          <p:cNvPr id="17" name="TextBox 16"/>
          <p:cNvSpPr txBox="1"/>
          <p:nvPr/>
        </p:nvSpPr>
        <p:spPr>
          <a:xfrm>
            <a:off x="3428999" y="4574274"/>
            <a:ext cx="533400" cy="646331"/>
          </a:xfrm>
          <a:prstGeom prst="rect">
            <a:avLst/>
          </a:prstGeom>
          <a:noFill/>
        </p:spPr>
        <p:txBody>
          <a:bodyPr wrap="square" rtlCol="0">
            <a:spAutoFit/>
          </a:bodyPr>
          <a:lstStyle/>
          <a:p>
            <a:r>
              <a:rPr lang="en-US" sz="3600" b="1" baseline="15000" dirty="0" smtClean="0">
                <a:solidFill>
                  <a:schemeClr val="accent4"/>
                </a:solidFill>
                <a:latin typeface="Arial Black" panose="020B0A04020102020204" pitchFamily="34" charset="0"/>
              </a:rPr>
              <a:t>&amp;</a:t>
            </a:r>
            <a:endParaRPr lang="en-US" sz="3200" b="1" dirty="0">
              <a:solidFill>
                <a:schemeClr val="accent4"/>
              </a:solidFill>
              <a:latin typeface="Arial Black" panose="020B0A04020102020204" pitchFamily="34" charset="0"/>
            </a:endParaRPr>
          </a:p>
        </p:txBody>
      </p:sp>
    </p:spTree>
    <p:extLst>
      <p:ext uri="{BB962C8B-B14F-4D97-AF65-F5344CB8AC3E}">
        <p14:creationId xmlns:p14="http://schemas.microsoft.com/office/powerpoint/2010/main" val="4042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Coverage under a </a:t>
            </a:r>
            <a:r>
              <a:rPr lang="en-US" b="1" dirty="0" smtClean="0">
                <a:solidFill>
                  <a:schemeClr val="accent5"/>
                </a:solidFill>
              </a:rPr>
              <a:t>separate policy, certificate, or contract of insurance </a:t>
            </a:r>
            <a:r>
              <a:rPr lang="en-US" dirty="0" smtClean="0"/>
              <a:t>which provides benefits substantially all of which are for treatment of the mouth (including any organ or structure within </a:t>
            </a:r>
            <a:br>
              <a:rPr lang="en-US" dirty="0" smtClean="0"/>
            </a:br>
            <a:r>
              <a:rPr lang="en-US" dirty="0" smtClean="0"/>
              <a:t>the mouth) or for treatment of the eye are excluded</a:t>
            </a:r>
          </a:p>
          <a:p>
            <a:r>
              <a:rPr lang="en-US" dirty="0" smtClean="0"/>
              <a:t>Potential approach:  Exclude all limited scope dental and vision benefits that qualify as excepted benefits (including self-insured)</a:t>
            </a:r>
          </a:p>
          <a:p>
            <a:r>
              <a:rPr lang="en-US" i="1" dirty="0" smtClean="0"/>
              <a:t>Reminder:  self-insured dental/vision coverage is</a:t>
            </a:r>
            <a:br>
              <a:rPr lang="en-US" i="1" dirty="0" smtClean="0"/>
            </a:br>
            <a:r>
              <a:rPr lang="en-US" i="1" dirty="0" smtClean="0"/>
              <a:t>excepted if participants can decline the coverage or </a:t>
            </a:r>
            <a:br>
              <a:rPr lang="en-US" i="1" dirty="0" smtClean="0"/>
            </a:br>
            <a:r>
              <a:rPr lang="en-US" i="1" dirty="0" smtClean="0"/>
              <a:t>the benefits are administered </a:t>
            </a:r>
            <a:r>
              <a:rPr lang="en-US" i="1" dirty="0"/>
              <a:t>under a contract </a:t>
            </a:r>
            <a:r>
              <a:rPr lang="en-US" i="1" dirty="0" smtClean="0"/>
              <a:t/>
            </a:r>
            <a:br>
              <a:rPr lang="en-US" i="1" dirty="0" smtClean="0"/>
            </a:br>
            <a:r>
              <a:rPr lang="en-US" i="1" dirty="0" smtClean="0"/>
              <a:t>separate from </a:t>
            </a:r>
            <a:r>
              <a:rPr lang="en-US" i="1" dirty="0"/>
              <a:t>claims administration for any </a:t>
            </a:r>
            <a:r>
              <a:rPr lang="en-US" i="1" dirty="0" smtClean="0"/>
              <a:t/>
            </a:r>
            <a:br>
              <a:rPr lang="en-US" i="1" dirty="0" smtClean="0"/>
            </a:br>
            <a:r>
              <a:rPr lang="en-US" i="1" dirty="0" smtClean="0"/>
              <a:t>other </a:t>
            </a:r>
            <a:r>
              <a:rPr lang="en-US" i="1" dirty="0"/>
              <a:t>benefits </a:t>
            </a:r>
            <a:r>
              <a:rPr lang="en-US" i="1" dirty="0" smtClean="0"/>
              <a:t>under </a:t>
            </a:r>
            <a:r>
              <a:rPr lang="en-US" i="1" dirty="0"/>
              <a:t>the </a:t>
            </a:r>
            <a:r>
              <a:rPr lang="en-US" i="1" dirty="0" smtClean="0"/>
              <a:t>plan </a:t>
            </a:r>
            <a:endParaRPr lang="en-US" i="1" dirty="0"/>
          </a:p>
          <a:p>
            <a:r>
              <a:rPr lang="en-US" dirty="0" smtClean="0"/>
              <a:t>Treasury/IRS ask for comments on why </a:t>
            </a:r>
            <a:r>
              <a:rPr lang="en-US" i="1" dirty="0" smtClean="0"/>
              <a:t>not</a:t>
            </a:r>
            <a:br>
              <a:rPr lang="en-US" i="1" dirty="0" smtClean="0"/>
            </a:br>
            <a:r>
              <a:rPr lang="en-US" dirty="0" smtClean="0"/>
              <a:t>to implement this approach</a:t>
            </a:r>
          </a:p>
        </p:txBody>
      </p:sp>
      <p:sp>
        <p:nvSpPr>
          <p:cNvPr id="2" name="Title 1"/>
          <p:cNvSpPr>
            <a:spLocks noGrp="1"/>
          </p:cNvSpPr>
          <p:nvPr>
            <p:ph type="title"/>
          </p:nvPr>
        </p:nvSpPr>
        <p:spPr/>
        <p:txBody>
          <a:bodyPr/>
          <a:lstStyle/>
          <a:p>
            <a:r>
              <a:rPr lang="en-US" dirty="0" smtClean="0"/>
              <a:t>Dental/Vision</a:t>
            </a:r>
            <a:endParaRPr lang="en-US" dirty="0"/>
          </a:p>
        </p:txBody>
      </p:sp>
      <p:pic>
        <p:nvPicPr>
          <p:cNvPr id="2051" name="Picture 3" descr="C:\Users\Gazzia\Documents\My Portfolio Catalog\downloads\Cropped for PPT\eye char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45"/>
          <a:stretch/>
        </p:blipFill>
        <p:spPr bwMode="auto">
          <a:xfrm>
            <a:off x="6629400" y="3697157"/>
            <a:ext cx="2514600" cy="291164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31" r="7400"/>
          <a:stretch/>
        </p:blipFill>
        <p:spPr bwMode="auto">
          <a:xfrm>
            <a:off x="5562600" y="3352800"/>
            <a:ext cx="3501957" cy="3124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b="1" dirty="0" smtClean="0">
                <a:solidFill>
                  <a:schemeClr val="tx2"/>
                </a:solidFill>
              </a:rPr>
              <a:t>Health Flexible Spending Arrangements (FSA): </a:t>
            </a:r>
            <a:r>
              <a:rPr lang="en-US" dirty="0" smtClean="0">
                <a:solidFill>
                  <a:schemeClr val="tx2"/>
                </a:solidFill>
              </a:rPr>
              <a:t>include the amount of the employee’s salary reduction plus any employer reimbursement in excess of the salary reduction contribution</a:t>
            </a:r>
          </a:p>
          <a:p>
            <a:pPr marL="409575" lvl="2" indent="0">
              <a:buNone/>
            </a:pPr>
            <a:r>
              <a:rPr lang="en-US" b="1" dirty="0" smtClean="0">
                <a:solidFill>
                  <a:schemeClr val="tx2"/>
                </a:solidFill>
              </a:rPr>
              <a:t>Example: </a:t>
            </a:r>
            <a:r>
              <a:rPr lang="en-US" dirty="0" smtClean="0">
                <a:solidFill>
                  <a:schemeClr val="tx2"/>
                </a:solidFill>
              </a:rPr>
              <a:t>If in 2018 an employee elects family coverage under a fully-insured major medical policy with a value of $27,000 and contributes $2,500 to a Health FSA, the employee has aggregate health insurance coverage valued at $29,500</a:t>
            </a:r>
          </a:p>
          <a:p>
            <a:r>
              <a:rPr lang="en-US" b="1" dirty="0" smtClean="0">
                <a:solidFill>
                  <a:schemeClr val="tx2"/>
                </a:solidFill>
              </a:rPr>
              <a:t>Archer Medical Savings Accounts (MSA) </a:t>
            </a:r>
            <a:br>
              <a:rPr lang="en-US" b="1" dirty="0" smtClean="0">
                <a:solidFill>
                  <a:schemeClr val="tx2"/>
                </a:solidFill>
              </a:rPr>
            </a:br>
            <a:r>
              <a:rPr lang="en-US" b="1" dirty="0" smtClean="0">
                <a:solidFill>
                  <a:schemeClr val="tx2"/>
                </a:solidFill>
              </a:rPr>
              <a:t>and Health Savings Accounts (HSA): </a:t>
            </a:r>
            <a:r>
              <a:rPr lang="en-US" dirty="0" smtClean="0">
                <a:solidFill>
                  <a:schemeClr val="tx2"/>
                </a:solidFill>
              </a:rPr>
              <a:t>include</a:t>
            </a:r>
            <a:br>
              <a:rPr lang="en-US" dirty="0" smtClean="0">
                <a:solidFill>
                  <a:schemeClr val="tx2"/>
                </a:solidFill>
              </a:rPr>
            </a:br>
            <a:r>
              <a:rPr lang="en-US" dirty="0" smtClean="0">
                <a:solidFill>
                  <a:schemeClr val="tx2"/>
                </a:solidFill>
              </a:rPr>
              <a:t>the employer contributions</a:t>
            </a:r>
          </a:p>
          <a:p>
            <a:pPr lvl="1"/>
            <a:r>
              <a:rPr lang="en-US" dirty="0" smtClean="0">
                <a:solidFill>
                  <a:schemeClr val="tx2"/>
                </a:solidFill>
              </a:rPr>
              <a:t>Under Notice 2015-16:</a:t>
            </a:r>
          </a:p>
          <a:p>
            <a:pPr lvl="2"/>
            <a:r>
              <a:rPr lang="en-US" dirty="0" smtClean="0">
                <a:solidFill>
                  <a:schemeClr val="tx2"/>
                </a:solidFill>
              </a:rPr>
              <a:t>Employee salary reduction contributions </a:t>
            </a:r>
            <a:r>
              <a:rPr lang="en-US" b="1" dirty="0" smtClean="0">
                <a:solidFill>
                  <a:schemeClr val="tx2"/>
                </a:solidFill>
              </a:rPr>
              <a:t>included</a:t>
            </a:r>
          </a:p>
          <a:p>
            <a:pPr lvl="2"/>
            <a:r>
              <a:rPr lang="en-US" dirty="0" smtClean="0">
                <a:solidFill>
                  <a:schemeClr val="tx2"/>
                </a:solidFill>
              </a:rPr>
              <a:t>After-tax employee contributions excluded</a:t>
            </a:r>
          </a:p>
          <a:p>
            <a:pPr marL="211138" lvl="1" indent="0">
              <a:buNone/>
            </a:pPr>
            <a:endParaRPr lang="en-US" dirty="0" smtClean="0">
              <a:solidFill>
                <a:schemeClr val="tx2"/>
              </a:solidFill>
            </a:endParaRPr>
          </a:p>
        </p:txBody>
      </p:sp>
      <p:sp>
        <p:nvSpPr>
          <p:cNvPr id="3" name="Title 2"/>
          <p:cNvSpPr>
            <a:spLocks noGrp="1"/>
          </p:cNvSpPr>
          <p:nvPr>
            <p:ph type="title"/>
          </p:nvPr>
        </p:nvSpPr>
        <p:spPr/>
        <p:txBody>
          <a:bodyPr/>
          <a:lstStyle/>
          <a:p>
            <a:r>
              <a:rPr lang="en-US" dirty="0" smtClean="0"/>
              <a:t>Individual Account Plans</a:t>
            </a:r>
            <a:endParaRPr lang="en-US" dirty="0"/>
          </a:p>
        </p:txBody>
      </p:sp>
    </p:spTree>
    <p:extLst>
      <p:ext uri="{BB962C8B-B14F-4D97-AF65-F5344CB8AC3E}">
        <p14:creationId xmlns:p14="http://schemas.microsoft.com/office/powerpoint/2010/main" val="313219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922" r="31776"/>
          <a:stretch/>
        </p:blipFill>
        <p:spPr>
          <a:xfrm>
            <a:off x="5867400" y="1295400"/>
            <a:ext cx="3156037" cy="5033146"/>
          </a:xfrm>
          <a:prstGeom prst="rect">
            <a:avLst/>
          </a:prstGeom>
        </p:spPr>
      </p:pic>
      <p:sp>
        <p:nvSpPr>
          <p:cNvPr id="2" name="Content Placeholder 1"/>
          <p:cNvSpPr>
            <a:spLocks noGrp="1"/>
          </p:cNvSpPr>
          <p:nvPr>
            <p:ph idx="1"/>
          </p:nvPr>
        </p:nvSpPr>
        <p:spPr/>
        <p:txBody>
          <a:bodyPr/>
          <a:lstStyle/>
          <a:p>
            <a:r>
              <a:rPr lang="en-US" dirty="0" smtClean="0"/>
              <a:t>HRAs will likely count toward excise tax</a:t>
            </a:r>
          </a:p>
          <a:p>
            <a:r>
              <a:rPr lang="en-US" dirty="0" smtClean="0"/>
              <a:t>Treasury/IRS considering various methods to determine </a:t>
            </a:r>
            <a:br>
              <a:rPr lang="en-US" dirty="0" smtClean="0"/>
            </a:br>
            <a:r>
              <a:rPr lang="en-US" dirty="0" smtClean="0"/>
              <a:t>the cost of coverage under an HRA, including basing </a:t>
            </a:r>
            <a:br>
              <a:rPr lang="en-US" dirty="0" smtClean="0"/>
            </a:br>
            <a:r>
              <a:rPr lang="en-US" dirty="0" smtClean="0"/>
              <a:t>cost on the amounts made newly available to </a:t>
            </a:r>
            <a:br>
              <a:rPr lang="en-US" dirty="0" smtClean="0"/>
            </a:br>
            <a:r>
              <a:rPr lang="en-US" dirty="0" smtClean="0"/>
              <a:t>a participant each year (without carryovers)</a:t>
            </a:r>
          </a:p>
          <a:p>
            <a:r>
              <a:rPr lang="en-US" dirty="0" smtClean="0"/>
              <a:t>Also considering a rule that would permit </a:t>
            </a:r>
            <a:br>
              <a:rPr lang="en-US" dirty="0" smtClean="0"/>
            </a:br>
            <a:r>
              <a:rPr lang="en-US" dirty="0" smtClean="0"/>
              <a:t>employers to determine the cost of coverage by </a:t>
            </a:r>
            <a:br>
              <a:rPr lang="en-US" dirty="0" smtClean="0"/>
            </a:br>
            <a:r>
              <a:rPr lang="en-US" dirty="0" smtClean="0"/>
              <a:t>adding together all claims and admin expenses </a:t>
            </a:r>
            <a:br>
              <a:rPr lang="en-US" dirty="0" smtClean="0"/>
            </a:br>
            <a:r>
              <a:rPr lang="en-US" dirty="0" smtClean="0"/>
              <a:t>for a particular period and dividing by the number </a:t>
            </a:r>
            <a:br>
              <a:rPr lang="en-US" dirty="0" smtClean="0"/>
            </a:br>
            <a:r>
              <a:rPr lang="en-US" dirty="0" smtClean="0"/>
              <a:t>of covered employees; or actuarial basis method</a:t>
            </a:r>
          </a:p>
          <a:p>
            <a:r>
              <a:rPr lang="en-US" dirty="0" smtClean="0"/>
              <a:t>Comments requested on double counting, use </a:t>
            </a:r>
            <a:br>
              <a:rPr lang="en-US" dirty="0" smtClean="0"/>
            </a:br>
            <a:r>
              <a:rPr lang="en-US" dirty="0" smtClean="0"/>
              <a:t>of HRA for other medical expenses, etc.</a:t>
            </a:r>
          </a:p>
        </p:txBody>
      </p:sp>
      <p:sp>
        <p:nvSpPr>
          <p:cNvPr id="3" name="Title 2"/>
          <p:cNvSpPr>
            <a:spLocks noGrp="1"/>
          </p:cNvSpPr>
          <p:nvPr>
            <p:ph type="title"/>
          </p:nvPr>
        </p:nvSpPr>
        <p:spPr/>
        <p:txBody>
          <a:bodyPr/>
          <a:lstStyle/>
          <a:p>
            <a:r>
              <a:rPr lang="en-US" dirty="0" smtClean="0"/>
              <a:t>Health Reimbursement Arrangements </a:t>
            </a:r>
            <a:endParaRPr lang="en-US" dirty="0"/>
          </a:p>
        </p:txBody>
      </p:sp>
    </p:spTree>
    <p:extLst>
      <p:ext uri="{BB962C8B-B14F-4D97-AF65-F5344CB8AC3E}">
        <p14:creationId xmlns:p14="http://schemas.microsoft.com/office/powerpoint/2010/main" val="285734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GAL CONSULTING Presentation">
  <a:themeElements>
    <a:clrScheme name="Segal">
      <a:dk1>
        <a:sysClr val="windowText" lastClr="000000"/>
      </a:dk1>
      <a:lt1>
        <a:sysClr val="window" lastClr="FFFFFF"/>
      </a:lt1>
      <a:dk2>
        <a:srgbClr val="000000"/>
      </a:dk2>
      <a:lt2>
        <a:srgbClr val="B2B4B3"/>
      </a:lt2>
      <a:accent1>
        <a:srgbClr val="A0CFEB"/>
      </a:accent1>
      <a:accent2>
        <a:srgbClr val="C4262E"/>
      </a:accent2>
      <a:accent3>
        <a:srgbClr val="429C35"/>
      </a:accent3>
      <a:accent4>
        <a:srgbClr val="616365"/>
      </a:accent4>
      <a:accent5>
        <a:srgbClr val="0065BD"/>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GAL GROUP Document">
  <a:themeElements>
    <a:clrScheme name="Segal">
      <a:dk1>
        <a:sysClr val="windowText" lastClr="000000"/>
      </a:dk1>
      <a:lt1>
        <a:sysClr val="window" lastClr="FFFFFF"/>
      </a:lt1>
      <a:dk2>
        <a:srgbClr val="000000"/>
      </a:dk2>
      <a:lt2>
        <a:srgbClr val="B2B4B3"/>
      </a:lt2>
      <a:accent1>
        <a:srgbClr val="A0CFEB"/>
      </a:accent1>
      <a:accent2>
        <a:srgbClr val="C4262E"/>
      </a:accent2>
      <a:accent3>
        <a:srgbClr val="429C35"/>
      </a:accent3>
      <a:accent4>
        <a:srgbClr val="616365"/>
      </a:accent4>
      <a:accent5>
        <a:srgbClr val="0065BD"/>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EGAL CONSULTING Document">
  <a:themeElements>
    <a:clrScheme name="Segal">
      <a:dk1>
        <a:sysClr val="windowText" lastClr="000000"/>
      </a:dk1>
      <a:lt1>
        <a:sysClr val="window" lastClr="FFFFFF"/>
      </a:lt1>
      <a:dk2>
        <a:srgbClr val="000000"/>
      </a:dk2>
      <a:lt2>
        <a:srgbClr val="B2B4B3"/>
      </a:lt2>
      <a:accent1>
        <a:srgbClr val="A0CFEB"/>
      </a:accent1>
      <a:accent2>
        <a:srgbClr val="C4262E"/>
      </a:accent2>
      <a:accent3>
        <a:srgbClr val="429C35"/>
      </a:accent3>
      <a:accent4>
        <a:srgbClr val="616365"/>
      </a:accent4>
      <a:accent5>
        <a:srgbClr val="0065BD"/>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EGAL CONSULTING Document">
  <a:themeElements>
    <a:clrScheme name="Segal">
      <a:dk1>
        <a:sysClr val="windowText" lastClr="000000"/>
      </a:dk1>
      <a:lt1>
        <a:sysClr val="window" lastClr="FFFFFF"/>
      </a:lt1>
      <a:dk2>
        <a:srgbClr val="000000"/>
      </a:dk2>
      <a:lt2>
        <a:srgbClr val="B2B4B3"/>
      </a:lt2>
      <a:accent1>
        <a:srgbClr val="A0CFEB"/>
      </a:accent1>
      <a:accent2>
        <a:srgbClr val="C4262E"/>
      </a:accent2>
      <a:accent3>
        <a:srgbClr val="429C35"/>
      </a:accent3>
      <a:accent4>
        <a:srgbClr val="616365"/>
      </a:accent4>
      <a:accent5>
        <a:srgbClr val="0065BD"/>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1789</Words>
  <Application>Microsoft Office PowerPoint</Application>
  <PresentationFormat>On-screen Show (4:3)</PresentationFormat>
  <Paragraphs>169</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SEGAL CONSULTING Presentation</vt:lpstr>
      <vt:lpstr>SEGAL GROUP Document</vt:lpstr>
      <vt:lpstr>2_SEGAL CONSULTING Document</vt:lpstr>
      <vt:lpstr>3_SEGAL CONSULTING Document</vt:lpstr>
      <vt:lpstr>Strategies for Coping with the  40% Excise Tax on High-Cost Plans</vt:lpstr>
      <vt:lpstr>Excise Tax on High Cost Plans</vt:lpstr>
      <vt:lpstr>Excise Tax Notices and Requests for Information</vt:lpstr>
      <vt:lpstr>Cost of Coverage</vt:lpstr>
      <vt:lpstr>Cost of Coverage</vt:lpstr>
      <vt:lpstr> Single Employer Plan: Treasury/IRS Notice 2015-16</vt:lpstr>
      <vt:lpstr>Dental/Vision</vt:lpstr>
      <vt:lpstr>Individual Account Plans</vt:lpstr>
      <vt:lpstr>Health Reimbursement Arrangements </vt:lpstr>
      <vt:lpstr>High-Risk Professions</vt:lpstr>
      <vt:lpstr>Retirees and the Excise Tax </vt:lpstr>
      <vt:lpstr>Who Calculates the Tax &amp; Who Pays</vt:lpstr>
      <vt:lpstr>Questions</vt:lpstr>
    </vt:vector>
  </TitlesOfParts>
  <Company>The Segal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Segal</dc:creator>
  <cp:lastModifiedBy>Gordon, Marilyn</cp:lastModifiedBy>
  <cp:revision>147</cp:revision>
  <cp:lastPrinted>2015-09-01T20:31:58Z</cp:lastPrinted>
  <dcterms:created xsi:type="dcterms:W3CDTF">2015-05-04T14:47:55Z</dcterms:created>
  <dcterms:modified xsi:type="dcterms:W3CDTF">2015-10-21T21:11:53Z</dcterms:modified>
</cp:coreProperties>
</file>